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3" r:id="rId6"/>
    <p:sldId id="261" r:id="rId7"/>
    <p:sldId id="263" r:id="rId8"/>
    <p:sldId id="265" r:id="rId9"/>
    <p:sldId id="266" r:id="rId10"/>
    <p:sldId id="267" r:id="rId11"/>
    <p:sldId id="268" r:id="rId12"/>
    <p:sldId id="271" r:id="rId13"/>
    <p:sldId id="281" r:id="rId14"/>
    <p:sldId id="282" r:id="rId15"/>
    <p:sldId id="283" r:id="rId16"/>
    <p:sldId id="287" r:id="rId17"/>
    <p:sldId id="284" r:id="rId18"/>
    <p:sldId id="285" r:id="rId19"/>
    <p:sldId id="288" r:id="rId20"/>
    <p:sldId id="286" r:id="rId21"/>
    <p:sldId id="289" r:id="rId22"/>
    <p:sldId id="290" r:id="rId23"/>
    <p:sldId id="270" r:id="rId24"/>
    <p:sldId id="269" r:id="rId25"/>
    <p:sldId id="272" r:id="rId26"/>
    <p:sldId id="264" r:id="rId27"/>
    <p:sldId id="275" r:id="rId28"/>
    <p:sldId id="274" r:id="rId29"/>
    <p:sldId id="276" r:id="rId30"/>
    <p:sldId id="277" r:id="rId31"/>
    <p:sldId id="280" r:id="rId32"/>
    <p:sldId id="279" r:id="rId33"/>
    <p:sldId id="262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KoPub돋움체 Bold" panose="02020603020101020101" pitchFamily="18" charset="-127"/>
      <p:regular r:id="rId39"/>
    </p:embeddedFont>
    <p:embeddedFont>
      <p:font typeface="KoPub돋움체 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 showGuides="1">
      <p:cViewPr>
        <p:scale>
          <a:sx n="94" d="100"/>
          <a:sy n="94" d="100"/>
        </p:scale>
        <p:origin x="423" y="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0B09-D157-46D3-9DC4-D00FB0D02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E9C20B-7D0C-45FE-AE39-0DB45742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F43D6-F0A2-422E-AF21-133D3D08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6E570-BFF7-4D18-A156-21906582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206E4-241B-41A5-ADBD-FAEFE62B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6A6D-C82B-42E4-848A-D878C042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7EA19-A76C-4BEF-BEEF-BA93226F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8D58E-27C0-496D-9135-1F9DFF01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42D27-52FE-4AE1-88FD-0CA7F9FF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6DC74-73A4-4E04-8382-B47BC2A4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5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1A5E96-C7DF-4F0B-8B2A-29CA3E625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010D3-091D-47CD-A365-717E970D7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828BD-2288-4607-BECD-1B58FE2C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4556C-363D-412C-A168-CD5AFA0B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51700-39F0-4A88-B535-227D3AE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0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5397-0830-44FF-9E7D-9DB8BFB9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5C4FC-1345-4FAF-B7F1-130FA9E3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93D16-11D2-402B-93DE-814FD1D0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F80FF-6E91-4A12-AC2C-459BFFA4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301AE-7262-4CCB-B2FC-2ED00A56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3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C7D7-7BB9-413C-8B62-B7859447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9F49A-448E-4D22-B986-212305EE4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228AE-732F-426B-8D41-6BA7F44A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54F93-7262-4FE1-8AFF-32A0B884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72F72-E9F0-4E61-A25D-F4B7EA63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99395-4F2F-4765-9E6B-669A64B7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B46D5-FDF6-4C62-A1E3-C8AD57FCC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B22FFE-816B-4357-B7B3-FF140E354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E66C81-EF19-4BBB-8E7A-EA1D9639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1C6BC-74B5-421B-BA72-74A6A474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CD50B-AAE7-4DD9-BF22-4273FB07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6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4DB52-0758-4B31-AB9F-E5DED7A9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3EF4D-8B10-4D37-B990-4C6082DBA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5EBEE-624A-480E-8BB1-F37643E7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C1BAB6-93EF-41E6-8CA4-41C8B3C20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C257A-B761-4B14-8B11-12FD6FE06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F2F35-FA7C-49BA-823D-15BA3FBB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50D43D-ECE4-45A0-8913-5F8C23A3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F872A0-BA09-4573-A64E-EA35EDF8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1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E10EA-4C29-4283-8686-27F307C2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239B5B-7D53-4E39-A787-A333687D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C62E98-E814-4448-B4B8-B3581759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D682E-7649-45DC-863D-571E4B79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72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E20A63-3375-4007-A5ED-AEDF84D1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6A7871-1EB5-4EB2-89A7-A1B10F11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8BB10-918A-46BC-B427-1263B514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8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8A26-7488-4CEA-B699-BD72D535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7D087-AF63-42B5-800E-5BBD92390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4271DE-25C6-4B57-87FC-EEAA9E0AC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39534-C8C5-4620-BC97-B02F2935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3F84E7-543B-48EB-AC76-70981876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0C56AA-A12F-42BB-8867-0E7ED56F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63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3F89-BB28-4F22-AA37-3D516285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B881B-1DE1-4F97-8608-89D57D728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268EDA-1D14-41AF-942B-C79BA7A31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757B-25BE-44C7-B4E9-D11E724B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0C77C-1DCC-419A-AEAD-663C714A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083B73-B35E-41D7-9543-BE57ED72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0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6D6EAB-7AC2-41A1-8FC3-A14A99A7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C771B-F586-4AFD-9181-E7C8F16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F8B47-26E7-466B-ABED-A9753ECED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8B97-991D-4978-BD36-6DDF55F9CFDE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CCF83-782F-4E3D-A597-B020DF170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2607A-53C4-4D08-84BA-5A5C106D7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C19E-F8E3-4F03-A0AF-4F86A13AB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1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mp"/><Relationship Id="rId4" Type="http://schemas.openxmlformats.org/officeDocument/2006/relationships/image" Target="../media/image55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2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mp"/><Relationship Id="rId4" Type="http://schemas.openxmlformats.org/officeDocument/2006/relationships/image" Target="../media/image55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tmp"/><Relationship Id="rId4" Type="http://schemas.openxmlformats.org/officeDocument/2006/relationships/image" Target="../media/image52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mp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CEDE6-20F4-44A6-9A3A-86B704D93BE6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&amp; Distribution Information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Report Specification</a:t>
            </a:r>
            <a:endParaRPr lang="ko-KR" altLang="ko-KR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CDCA37-9DA9-49E5-8327-9C9F774A282B}"/>
              </a:ext>
            </a:extLst>
          </p:cNvPr>
          <p:cNvSpPr/>
          <p:nvPr/>
        </p:nvSpPr>
        <p:spPr>
          <a:xfrm rot="16200000">
            <a:off x="-637144" y="821741"/>
            <a:ext cx="1720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 09 07 YEAJIN KIM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76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utbound Delivery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9681355" y="178603"/>
            <a:ext cx="2371726" cy="342891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Number | 0080000001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600599" y="2260965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D423913-DF79-46FE-B8CE-28DD6F9F0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11"/>
          <a:stretch/>
        </p:blipFill>
        <p:spPr>
          <a:xfrm>
            <a:off x="1126434" y="1363411"/>
            <a:ext cx="8453335" cy="3937251"/>
          </a:xfrm>
          <a:prstGeom prst="rect">
            <a:avLst/>
          </a:prstGeo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B74493-F676-4E00-8904-C8B48C60DF4F}"/>
              </a:ext>
            </a:extLst>
          </p:cNvPr>
          <p:cNvSpPr/>
          <p:nvPr/>
        </p:nvSpPr>
        <p:spPr>
          <a:xfrm>
            <a:off x="1212329" y="2228788"/>
            <a:ext cx="2352402" cy="2358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82B430-7AF4-4E1D-A7E5-6CF08F40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56" y="611663"/>
            <a:ext cx="2371725" cy="180975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C030E33-93B5-49F1-A1F3-95C27A7A4C5E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rot="10800000">
            <a:off x="1063055" y="2346691"/>
            <a:ext cx="149274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70C9CED1-6923-420A-B0DA-899E8292128D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9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G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ood Issues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1FE0A2-A21A-436D-8A60-E67AC79A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355" y="704965"/>
            <a:ext cx="2371725" cy="1223963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9506692-9BC9-4F51-98BA-594A1A6DF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6"/>
          <a:stretch/>
        </p:blipFill>
        <p:spPr>
          <a:xfrm>
            <a:off x="1126434" y="1363413"/>
            <a:ext cx="7024585" cy="537054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250970-2D77-448F-8AC6-5D47197B7266}"/>
              </a:ext>
            </a:extLst>
          </p:cNvPr>
          <p:cNvSpPr/>
          <p:nvPr/>
        </p:nvSpPr>
        <p:spPr>
          <a:xfrm>
            <a:off x="2818407" y="5829519"/>
            <a:ext cx="2689423" cy="2283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1EA742-08D7-469E-BD43-F3683C75E392}"/>
              </a:ext>
            </a:extLst>
          </p:cNvPr>
          <p:cNvSpPr/>
          <p:nvPr/>
        </p:nvSpPr>
        <p:spPr>
          <a:xfrm>
            <a:off x="3821906" y="2607470"/>
            <a:ext cx="707233" cy="1714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6399FE-FC40-4D6F-A472-82ACFD1B16D9}"/>
              </a:ext>
            </a:extLst>
          </p:cNvPr>
          <p:cNvSpPr/>
          <p:nvPr/>
        </p:nvSpPr>
        <p:spPr>
          <a:xfrm>
            <a:off x="4653016" y="2607470"/>
            <a:ext cx="354754" cy="17145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21EA8AFA-F74B-4A40-AC0A-735727CA4F02}"/>
              </a:ext>
            </a:extLst>
          </p:cNvPr>
          <p:cNvSpPr/>
          <p:nvPr/>
        </p:nvSpPr>
        <p:spPr>
          <a:xfrm>
            <a:off x="535169" y="2607470"/>
            <a:ext cx="462456" cy="171451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0B88EE0C-2B43-4685-9E6F-CD23D9D98403}"/>
              </a:ext>
            </a:extLst>
          </p:cNvPr>
          <p:cNvSpPr/>
          <p:nvPr/>
        </p:nvSpPr>
        <p:spPr>
          <a:xfrm>
            <a:off x="535169" y="2860101"/>
            <a:ext cx="462456" cy="171451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18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295C7BF-EBE8-4ED1-8A80-BB6A8ECFB9CB}"/>
              </a:ext>
            </a:extLst>
          </p:cNvPr>
          <p:cNvCxnSpPr>
            <a:cxnSpLocks/>
            <a:stCxn id="24" idx="2"/>
            <a:endCxn id="28" idx="3"/>
          </p:cNvCxnSpPr>
          <p:nvPr/>
        </p:nvCxnSpPr>
        <p:spPr>
          <a:xfrm rot="5400000">
            <a:off x="2830556" y="945989"/>
            <a:ext cx="166907" cy="3832768"/>
          </a:xfrm>
          <a:prstGeom prst="bentConnector2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912185E-096B-4E22-8AD5-8153CFA7172E}"/>
              </a:ext>
            </a:extLst>
          </p:cNvPr>
          <p:cNvCxnSpPr>
            <a:cxnSpLocks/>
            <a:stCxn id="22" idx="1"/>
            <a:endCxn id="26" idx="3"/>
          </p:cNvCxnSpPr>
          <p:nvPr/>
        </p:nvCxnSpPr>
        <p:spPr>
          <a:xfrm rot="10800000" flipV="1">
            <a:off x="997626" y="2693194"/>
            <a:ext cx="2824281" cy="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">
            <a:extLst>
              <a:ext uri="{FF2B5EF4-FFF2-40B4-BE49-F238E27FC236}">
                <a16:creationId xmlns:a16="http://schemas.microsoft.com/office/drawing/2014/main" id="{D11F9F1A-95DF-435E-A780-4A3A82836687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B769F7-C6F1-4643-B71F-C19589518053}"/>
              </a:ext>
            </a:extLst>
          </p:cNvPr>
          <p:cNvSpPr/>
          <p:nvPr/>
        </p:nvSpPr>
        <p:spPr>
          <a:xfrm>
            <a:off x="1126434" y="1377681"/>
            <a:ext cx="2126518" cy="272428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C5919-D060-40A3-8693-24C9040FA03B}"/>
              </a:ext>
            </a:extLst>
          </p:cNvPr>
          <p:cNvSpPr/>
          <p:nvPr/>
        </p:nvSpPr>
        <p:spPr>
          <a:xfrm>
            <a:off x="2817367" y="5263534"/>
            <a:ext cx="3642718" cy="23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에서 조회 시 마다 가져와야 함 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731BD41-9618-4E01-BCBE-7CF3F1BED05F}"/>
              </a:ext>
            </a:extLst>
          </p:cNvPr>
          <p:cNvCxnSpPr>
            <a:cxnSpLocks/>
            <a:stCxn id="5" idx="1"/>
            <a:endCxn id="18" idx="0"/>
          </p:cNvCxnSpPr>
          <p:nvPr/>
        </p:nvCxnSpPr>
        <p:spPr>
          <a:xfrm rot="10800000" flipH="1" flipV="1">
            <a:off x="2817367" y="5379061"/>
            <a:ext cx="1345752" cy="450458"/>
          </a:xfrm>
          <a:prstGeom prst="bentConnector4">
            <a:avLst>
              <a:gd name="adj1" fmla="val -16987"/>
              <a:gd name="adj2" fmla="val 62823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9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G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ood Issues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598319" y="5907880"/>
            <a:ext cx="462456" cy="171451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65A78-CC9D-44B7-85ED-B4FA2942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8" b="-2676"/>
          <a:stretch/>
        </p:blipFill>
        <p:spPr>
          <a:xfrm>
            <a:off x="9681355" y="611663"/>
            <a:ext cx="2371725" cy="36933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A39DD38-6DF4-4EB5-8FAD-7A7BE0985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16"/>
          <a:stretch/>
        </p:blipFill>
        <p:spPr>
          <a:xfrm>
            <a:off x="1126433" y="1391289"/>
            <a:ext cx="6781697" cy="5234182"/>
          </a:xfrm>
          <a:prstGeom prst="rect">
            <a:avLst/>
          </a:prstGeom>
        </p:spPr>
      </p:pic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B7722BD5-8841-4072-92C9-EEC62A27D8F7}"/>
              </a:ext>
            </a:extLst>
          </p:cNvPr>
          <p:cNvSpPr/>
          <p:nvPr/>
        </p:nvSpPr>
        <p:spPr>
          <a:xfrm>
            <a:off x="598319" y="6271271"/>
            <a:ext cx="462456" cy="171451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21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B8F67-B887-478D-BC2F-965716B6C8BA}"/>
              </a:ext>
            </a:extLst>
          </p:cNvPr>
          <p:cNvSpPr/>
          <p:nvPr/>
        </p:nvSpPr>
        <p:spPr>
          <a:xfrm>
            <a:off x="1421606" y="5917749"/>
            <a:ext cx="2793207" cy="16158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87CE11-F563-47C3-A7B1-194DA23FB7BE}"/>
              </a:ext>
            </a:extLst>
          </p:cNvPr>
          <p:cNvSpPr/>
          <p:nvPr/>
        </p:nvSpPr>
        <p:spPr>
          <a:xfrm>
            <a:off x="4517282" y="6277318"/>
            <a:ext cx="2083544" cy="173488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A86AA7A-AFBF-40D8-B298-52C6022B6858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rot="10800000">
            <a:off x="1060776" y="5993606"/>
            <a:ext cx="360831" cy="493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2E57D20-0646-422E-8A86-26FA3C9B0C67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rot="10800000">
            <a:off x="1060776" y="6356998"/>
            <a:ext cx="3456507" cy="706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EC8E6D0E-9ED8-423F-B62D-519423C03C2E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BC5F81-20CB-4E75-9970-EC53712DAA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3"/>
          <a:stretch/>
        </p:blipFill>
        <p:spPr>
          <a:xfrm>
            <a:off x="8025153" y="2643437"/>
            <a:ext cx="2409824" cy="18668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49350F-E492-412D-9182-9AD155C0F6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9"/>
          <a:stretch/>
        </p:blipFill>
        <p:spPr>
          <a:xfrm>
            <a:off x="8006102" y="4571059"/>
            <a:ext cx="2428875" cy="18716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CB6332-77BA-4697-93A7-53D4D550AB20}"/>
              </a:ext>
            </a:extLst>
          </p:cNvPr>
          <p:cNvSpPr/>
          <p:nvPr/>
        </p:nvSpPr>
        <p:spPr>
          <a:xfrm>
            <a:off x="8901454" y="4190559"/>
            <a:ext cx="1395412" cy="1366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C35B56A-8FE9-4193-BE6B-0887807AF7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5" y="4258876"/>
            <a:ext cx="4672350" cy="158010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7AB710-5B8A-4136-B5B5-5A34068FD1DD}"/>
              </a:ext>
            </a:extLst>
          </p:cNvPr>
          <p:cNvSpPr/>
          <p:nvPr/>
        </p:nvSpPr>
        <p:spPr>
          <a:xfrm>
            <a:off x="8887165" y="6134637"/>
            <a:ext cx="1395412" cy="13663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9575007-1876-4A98-9769-AD4E997BBFBD}"/>
              </a:ext>
            </a:extLst>
          </p:cNvPr>
          <p:cNvCxnSpPr>
            <a:cxnSpLocks/>
            <a:stCxn id="30" idx="1"/>
            <a:endCxn id="14" idx="3"/>
          </p:cNvCxnSpPr>
          <p:nvPr/>
        </p:nvCxnSpPr>
        <p:spPr>
          <a:xfrm rot="10800000">
            <a:off x="4214813" y="5998540"/>
            <a:ext cx="4672352" cy="2044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D124-F04D-4206-A4C7-F226BBB85AA3}"/>
              </a:ext>
            </a:extLst>
          </p:cNvPr>
          <p:cNvSpPr/>
          <p:nvPr/>
        </p:nvSpPr>
        <p:spPr>
          <a:xfrm>
            <a:off x="9364717" y="3073221"/>
            <a:ext cx="2774731" cy="33554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입력한 수량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6CD9D3-8E21-4A55-8E9A-964829FF2A24}"/>
              </a:ext>
            </a:extLst>
          </p:cNvPr>
          <p:cNvSpPr/>
          <p:nvPr/>
        </p:nvSpPr>
        <p:spPr>
          <a:xfrm>
            <a:off x="9364717" y="4940120"/>
            <a:ext cx="2774731" cy="105348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단위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회사에서 기본 단위로 합산하여 조회 가능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SKU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회사에서 표준으로 보는 수량에 대한 환산된 단위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29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4DF4A-3D96-4F73-9273-1810AC05C513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C1383-C392-407F-8C63-B373B826FEEF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M03 : Material Master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" name="Straight Connector 4">
            <a:extLst>
              <a:ext uri="{FF2B5EF4-FFF2-40B4-BE49-F238E27FC236}">
                <a16:creationId xmlns:a16="http://schemas.microsoft.com/office/drawing/2014/main" id="{6F5C6D8B-C656-4D89-919E-3107F4B8970F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AD15CEF-6E11-4B13-BAF6-F8A5EBBF7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t="613" r="434" b="613"/>
          <a:stretch/>
        </p:blipFill>
        <p:spPr>
          <a:xfrm>
            <a:off x="1126433" y="1425605"/>
            <a:ext cx="4662223" cy="448478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E1F287D-AD08-4AB7-BB15-6F3AF4211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1" y="894172"/>
            <a:ext cx="5769852" cy="5553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BCABB4-3BA8-421B-877A-C2E8342E6B8A}"/>
              </a:ext>
            </a:extLst>
          </p:cNvPr>
          <p:cNvSpPr/>
          <p:nvPr/>
        </p:nvSpPr>
        <p:spPr>
          <a:xfrm>
            <a:off x="2812155" y="2737177"/>
            <a:ext cx="1701788" cy="22373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9AD2263-D5D6-4C80-9C9C-E28A4F32E36B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2542422" y="2579312"/>
            <a:ext cx="439675" cy="99792"/>
          </a:xfrm>
          <a:prstGeom prst="bentConnector2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3F0923-01DE-4B8C-83C6-0E11D8E89948}"/>
              </a:ext>
            </a:extLst>
          </p:cNvPr>
          <p:cNvSpPr/>
          <p:nvPr/>
        </p:nvSpPr>
        <p:spPr>
          <a:xfrm>
            <a:off x="1861469" y="2322286"/>
            <a:ext cx="1701788" cy="870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972C2E-66E0-4B76-AC52-BF3943596531}"/>
              </a:ext>
            </a:extLst>
          </p:cNvPr>
          <p:cNvSpPr/>
          <p:nvPr/>
        </p:nvSpPr>
        <p:spPr>
          <a:xfrm>
            <a:off x="6327749" y="2737177"/>
            <a:ext cx="1335794" cy="16568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0314BA-5301-499C-9197-F3118E21B770}"/>
              </a:ext>
            </a:extLst>
          </p:cNvPr>
          <p:cNvSpPr/>
          <p:nvPr/>
        </p:nvSpPr>
        <p:spPr>
          <a:xfrm>
            <a:off x="6451120" y="1581667"/>
            <a:ext cx="966968" cy="16568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DF84E8-ABAE-4AF8-985C-D9064B749248}"/>
              </a:ext>
            </a:extLst>
          </p:cNvPr>
          <p:cNvSpPr/>
          <p:nvPr/>
        </p:nvSpPr>
        <p:spPr>
          <a:xfrm>
            <a:off x="9086357" y="2029699"/>
            <a:ext cx="3124203" cy="70747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자재의 기본 단위가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지정되어 있음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Order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시 다른 단위로 입력하더라도 지정한 기본 단위로 환산하여 저장되도록 함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B83956C-975A-4860-BF2C-FCCB8F251E54}"/>
              </a:ext>
            </a:extLst>
          </p:cNvPr>
          <p:cNvCxnSpPr>
            <a:cxnSpLocks/>
            <a:stCxn id="15" idx="2"/>
            <a:endCxn id="19" idx="1"/>
          </p:cNvCxnSpPr>
          <p:nvPr/>
        </p:nvCxnSpPr>
        <p:spPr>
          <a:xfrm rot="5400000" flipH="1" flipV="1">
            <a:off x="7781291" y="1597792"/>
            <a:ext cx="519420" cy="2090711"/>
          </a:xfrm>
          <a:prstGeom prst="bentConnector4">
            <a:avLst>
              <a:gd name="adj1" fmla="val -44011"/>
              <a:gd name="adj2" fmla="val 65973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848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4DF4A-3D96-4F73-9273-1810AC05C513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4" name="Straight Connector 4">
            <a:extLst>
              <a:ext uri="{FF2B5EF4-FFF2-40B4-BE49-F238E27FC236}">
                <a16:creationId xmlns:a16="http://schemas.microsoft.com/office/drawing/2014/main" id="{6F5C6D8B-C656-4D89-919E-3107F4B8970F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B6AFE2-0D0B-427B-A91C-C8041D5736F0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M03 : Material Master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0A6550A-EF98-4852-A958-E6D8D1260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1" b="24444"/>
          <a:stretch/>
        </p:blipFill>
        <p:spPr>
          <a:xfrm>
            <a:off x="1172230" y="1476704"/>
            <a:ext cx="4597949" cy="41067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10A5CB9-5197-48AC-8499-6A004471099E}"/>
              </a:ext>
            </a:extLst>
          </p:cNvPr>
          <p:cNvSpPr/>
          <p:nvPr/>
        </p:nvSpPr>
        <p:spPr>
          <a:xfrm>
            <a:off x="1320294" y="3429000"/>
            <a:ext cx="3977420" cy="33019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459C4-16B9-4A32-AFD2-12A4F1690A58}"/>
              </a:ext>
            </a:extLst>
          </p:cNvPr>
          <p:cNvSpPr/>
          <p:nvPr/>
        </p:nvSpPr>
        <p:spPr>
          <a:xfrm>
            <a:off x="6421823" y="461368"/>
            <a:ext cx="5407320" cy="82381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자재의 기본 단위가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지정되어 있음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Order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시 다른 단위로 입력하더라도 지정한 기본 단위로 환산하여 저장되도록 함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Table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에는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단위의 수량과 기본 단위의 수량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가지가 함께 저장되는 것을 알 수 있음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BECD3F-23B0-4CFA-A128-C5CEA02997D9}"/>
              </a:ext>
            </a:extLst>
          </p:cNvPr>
          <p:cNvSpPr/>
          <p:nvPr/>
        </p:nvSpPr>
        <p:spPr>
          <a:xfrm>
            <a:off x="6421823" y="1476704"/>
            <a:ext cx="5407320" cy="82381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단위로 환산되며 사용되는 분자와 분모도 일반적으로 같이 저장됨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2201F5-8922-4666-A456-87A7C084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24" y="2492040"/>
            <a:ext cx="5407320" cy="40195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6E2A42-F1D2-4916-BE9F-5A8C715EDE00}"/>
              </a:ext>
            </a:extLst>
          </p:cNvPr>
          <p:cNvSpPr/>
          <p:nvPr/>
        </p:nvSpPr>
        <p:spPr>
          <a:xfrm>
            <a:off x="6721729" y="6181391"/>
            <a:ext cx="5107414" cy="33019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A6D9B84-3B72-4592-94E5-350087748F34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5297714" y="3594100"/>
            <a:ext cx="1424015" cy="27523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9343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E1EE31-C73F-4A0D-A7A8-15E1A7B8F2B8}"/>
              </a:ext>
            </a:extLst>
          </p:cNvPr>
          <p:cNvSpPr/>
          <p:nvPr/>
        </p:nvSpPr>
        <p:spPr>
          <a:xfrm>
            <a:off x="6221790" y="1521839"/>
            <a:ext cx="5407320" cy="113758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화폐 단위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Company Codes ( SPRO )</a:t>
            </a:r>
            <a:endParaRPr lang="ko-KR" altLang="en-US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화폐 단위 변환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TCURR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테이블에 존재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일자 별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수량의 변환은 불변이나 환율은 매일 변하기 때문에 ‘ 일자 별 ’ 테이블로 관리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주로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TCURR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테이블을 이용해서 환율 변환을 하는 경우가 많음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이는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테이블의 입력한 화폐단위와 회사 기본 화폐단위로 된 금액이 둘 다 존재하지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경우가 많기 때문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63667-8C72-4462-8E6C-99B960863C76}"/>
              </a:ext>
            </a:extLst>
          </p:cNvPr>
          <p:cNvSpPr/>
          <p:nvPr/>
        </p:nvSpPr>
        <p:spPr>
          <a:xfrm>
            <a:off x="6221790" y="2927987"/>
            <a:ext cx="5407320" cy="224704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SPRO – Display IMG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SD, FI, MM, CO, PP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해당 회사의 조직을 분석한 후에 세팅하러 들어오는 화면</a:t>
            </a:r>
            <a:endParaRPr lang="en-US" altLang="ko-KR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Step1. Definition 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SD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Org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해외영업을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( 2000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유통채널을 도매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( 20 ),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( 30 )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으로 정의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Step2. Assignment 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위의 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유통채널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도매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( 10 )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Assign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후 소매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( 20 )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Assign.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해외영업을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( 2000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정의한 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Assign.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해외영업을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( 2000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발생한 매출은 국내 영업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( 1000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실질적인 집계됨 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SAP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모든 것은 위처럼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Definition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Assign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이루어져 있음</a:t>
            </a:r>
            <a:endParaRPr lang="en-US" altLang="ko-KR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255B349-D2B2-43DE-9837-AAA3D97B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6" b="44373"/>
          <a:stretch/>
        </p:blipFill>
        <p:spPr>
          <a:xfrm>
            <a:off x="1099930" y="1521839"/>
            <a:ext cx="4739919" cy="21524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E2D8E1-6ED0-4450-9A3F-80448B073F9E}"/>
              </a:ext>
            </a:extLst>
          </p:cNvPr>
          <p:cNvSpPr/>
          <p:nvPr/>
        </p:nvSpPr>
        <p:spPr>
          <a:xfrm>
            <a:off x="1103560" y="1701384"/>
            <a:ext cx="1047529" cy="18381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58192F-9C72-4080-B1B6-C589873C3C87}"/>
              </a:ext>
            </a:extLst>
          </p:cNvPr>
          <p:cNvGrpSpPr/>
          <p:nvPr/>
        </p:nvGrpSpPr>
        <p:grpSpPr>
          <a:xfrm>
            <a:off x="1099930" y="1522128"/>
            <a:ext cx="4739919" cy="4714142"/>
            <a:chOff x="1097340" y="2061412"/>
            <a:chExt cx="4739919" cy="4714142"/>
          </a:xfrm>
        </p:grpSpPr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C36967ED-C7F1-4462-8A1D-4D68AB228ECC}"/>
                </a:ext>
              </a:extLst>
            </p:cNvPr>
            <p:cNvSpPr/>
            <p:nvPr/>
          </p:nvSpPr>
          <p:spPr>
            <a:xfrm>
              <a:off x="1099930" y="4412030"/>
              <a:ext cx="462456" cy="171451"/>
            </a:xfrm>
            <a:prstGeom prst="flowChartTermina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6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</a:t>
              </a:r>
              <a:endParaRPr lang="ko-KR" altLang="en-US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8" name="그림 1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9E65FED-4051-4A9D-BA0A-558EDBC05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5" r="50000" b="15629"/>
            <a:stretch/>
          </p:blipFill>
          <p:spPr>
            <a:xfrm>
              <a:off x="2151089" y="2061412"/>
              <a:ext cx="3686170" cy="471414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427B91-4AB9-443D-894C-999CDB13A668}"/>
                </a:ext>
              </a:extLst>
            </p:cNvPr>
            <p:cNvSpPr/>
            <p:nvPr/>
          </p:nvSpPr>
          <p:spPr>
            <a:xfrm>
              <a:off x="2778557" y="4427309"/>
              <a:ext cx="1395412" cy="13663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DFF2841-4340-472E-AD6D-37D4A0FCDB87}"/>
                </a:ext>
              </a:extLst>
            </p:cNvPr>
            <p:cNvSpPr/>
            <p:nvPr/>
          </p:nvSpPr>
          <p:spPr>
            <a:xfrm>
              <a:off x="2778557" y="4983914"/>
              <a:ext cx="1395412" cy="13663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00E343-2DB3-40D5-BAA6-B2DD2085F32E}"/>
                </a:ext>
              </a:extLst>
            </p:cNvPr>
            <p:cNvSpPr/>
            <p:nvPr/>
          </p:nvSpPr>
          <p:spPr>
            <a:xfrm>
              <a:off x="2778557" y="5677153"/>
              <a:ext cx="1395412" cy="13663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11789-0685-4898-8C2B-581958527E9D}"/>
                </a:ext>
              </a:extLst>
            </p:cNvPr>
            <p:cNvSpPr/>
            <p:nvPr/>
          </p:nvSpPr>
          <p:spPr>
            <a:xfrm>
              <a:off x="2778557" y="6079385"/>
              <a:ext cx="1395412" cy="13663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FEE462-329C-45BF-AF47-AA05B03A9CE4}"/>
                </a:ext>
              </a:extLst>
            </p:cNvPr>
            <p:cNvSpPr/>
            <p:nvPr/>
          </p:nvSpPr>
          <p:spPr>
            <a:xfrm>
              <a:off x="2778557" y="6233758"/>
              <a:ext cx="1395412" cy="13663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544DCE1-A375-4769-9EB9-5B0A1DF93528}"/>
                </a:ext>
              </a:extLst>
            </p:cNvPr>
            <p:cNvSpPr/>
            <p:nvPr/>
          </p:nvSpPr>
          <p:spPr>
            <a:xfrm>
              <a:off x="2778557" y="3407450"/>
              <a:ext cx="1047529" cy="1838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130E037-14B0-46C0-AF7D-9894934E0378}"/>
                </a:ext>
              </a:extLst>
            </p:cNvPr>
            <p:cNvSpPr/>
            <p:nvPr/>
          </p:nvSpPr>
          <p:spPr>
            <a:xfrm>
              <a:off x="2778556" y="3709344"/>
              <a:ext cx="1047529" cy="29799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B14CB4B7-6147-40E7-ADCE-1731338E2DB9}"/>
                </a:ext>
              </a:extLst>
            </p:cNvPr>
            <p:cNvCxnSpPr>
              <a:cxnSpLocks/>
              <a:stCxn id="22" idx="1"/>
              <a:endCxn id="10" idx="3"/>
            </p:cNvCxnSpPr>
            <p:nvPr/>
          </p:nvCxnSpPr>
          <p:spPr>
            <a:xfrm rot="10800000" flipV="1">
              <a:off x="1562387" y="4495626"/>
              <a:ext cx="1216171" cy="21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순서도: 수행의 시작/종료 42">
              <a:extLst>
                <a:ext uri="{FF2B5EF4-FFF2-40B4-BE49-F238E27FC236}">
                  <a16:creationId xmlns:a16="http://schemas.microsoft.com/office/drawing/2014/main" id="{C9F354C6-15F7-46C1-8633-C4F6F25FCFDD}"/>
                </a:ext>
              </a:extLst>
            </p:cNvPr>
            <p:cNvSpPr/>
            <p:nvPr/>
          </p:nvSpPr>
          <p:spPr>
            <a:xfrm>
              <a:off x="1097340" y="4930410"/>
              <a:ext cx="462456" cy="171451"/>
            </a:xfrm>
            <a:prstGeom prst="flowChartTermina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6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</a:t>
              </a:r>
              <a:endParaRPr lang="ko-KR" altLang="en-US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82B0D3A-18F4-4CE4-9E4F-A1CE1D0F014B}"/>
                </a:ext>
              </a:extLst>
            </p:cNvPr>
            <p:cNvCxnSpPr>
              <a:cxnSpLocks/>
              <a:stCxn id="24" idx="1"/>
              <a:endCxn id="43" idx="3"/>
            </p:cNvCxnSpPr>
            <p:nvPr/>
          </p:nvCxnSpPr>
          <p:spPr>
            <a:xfrm rot="10800000">
              <a:off x="1559797" y="5016137"/>
              <a:ext cx="1218761" cy="3609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순서도: 수행의 시작/종료 47">
              <a:extLst>
                <a:ext uri="{FF2B5EF4-FFF2-40B4-BE49-F238E27FC236}">
                  <a16:creationId xmlns:a16="http://schemas.microsoft.com/office/drawing/2014/main" id="{55FB1A36-C528-4FC5-95F9-5A3E28B309AC}"/>
                </a:ext>
              </a:extLst>
            </p:cNvPr>
            <p:cNvSpPr/>
            <p:nvPr/>
          </p:nvSpPr>
          <p:spPr>
            <a:xfrm>
              <a:off x="1097340" y="6062307"/>
              <a:ext cx="462456" cy="171451"/>
            </a:xfrm>
            <a:prstGeom prst="flowChartTermina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6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SD</a:t>
              </a:r>
              <a:endParaRPr lang="ko-KR" altLang="en-US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순서도: 수행의 시작/종료 49">
              <a:extLst>
                <a:ext uri="{FF2B5EF4-FFF2-40B4-BE49-F238E27FC236}">
                  <a16:creationId xmlns:a16="http://schemas.microsoft.com/office/drawing/2014/main" id="{C3EB0DB8-F85D-42D6-A3D4-1DD9304CE9ED}"/>
                </a:ext>
              </a:extLst>
            </p:cNvPr>
            <p:cNvSpPr/>
            <p:nvPr/>
          </p:nvSpPr>
          <p:spPr>
            <a:xfrm>
              <a:off x="1097340" y="6284666"/>
              <a:ext cx="462456" cy="171451"/>
            </a:xfrm>
            <a:prstGeom prst="flowChartTermina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accent6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MM</a:t>
              </a:r>
              <a:endParaRPr lang="ko-KR" altLang="en-US" sz="105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EB779128-F78E-4CBA-97E7-110D29A14484}"/>
                </a:ext>
              </a:extLst>
            </p:cNvPr>
            <p:cNvCxnSpPr>
              <a:cxnSpLocks/>
              <a:stCxn id="28" idx="1"/>
              <a:endCxn id="48" idx="3"/>
            </p:cNvCxnSpPr>
            <p:nvPr/>
          </p:nvCxnSpPr>
          <p:spPr>
            <a:xfrm rot="10800000" flipV="1">
              <a:off x="1559797" y="6147701"/>
              <a:ext cx="1218761" cy="3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434E84F9-DB8F-4CA2-80EF-F8F24B4D5CEB}"/>
                </a:ext>
              </a:extLst>
            </p:cNvPr>
            <p:cNvCxnSpPr>
              <a:cxnSpLocks/>
              <a:stCxn id="30" idx="1"/>
              <a:endCxn id="50" idx="3"/>
            </p:cNvCxnSpPr>
            <p:nvPr/>
          </p:nvCxnSpPr>
          <p:spPr>
            <a:xfrm rot="10800000" flipV="1">
              <a:off x="1559797" y="6302074"/>
              <a:ext cx="1218761" cy="683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9F826F4-7912-495A-BD7F-06776DBCBD27}"/>
              </a:ext>
            </a:extLst>
          </p:cNvPr>
          <p:cNvCxnSpPr>
            <a:cxnSpLocks/>
            <a:stCxn id="6" idx="2"/>
            <a:endCxn id="18" idx="1"/>
          </p:cNvCxnSpPr>
          <p:nvPr/>
        </p:nvCxnSpPr>
        <p:spPr>
          <a:xfrm rot="16200000" flipH="1">
            <a:off x="893504" y="2619023"/>
            <a:ext cx="1993997" cy="526354"/>
          </a:xfrm>
          <a:prstGeom prst="bentConnector2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06AC37C-83C3-4059-8A64-316B38D15CC3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3828675" y="3319057"/>
            <a:ext cx="2393115" cy="7324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1DB100-1AAB-4872-ADEF-A5B8A5A13CD6}"/>
              </a:ext>
            </a:extLst>
          </p:cNvPr>
          <p:cNvSpPr txBox="1"/>
          <p:nvPr/>
        </p:nvSpPr>
        <p:spPr>
          <a:xfrm>
            <a:off x="2535621" y="2825880"/>
            <a:ext cx="18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B8BA9F-E093-4E37-8E6D-C88095E94F68}"/>
              </a:ext>
            </a:extLst>
          </p:cNvPr>
          <p:cNvSpPr/>
          <p:nvPr/>
        </p:nvSpPr>
        <p:spPr>
          <a:xfrm>
            <a:off x="6221790" y="5270793"/>
            <a:ext cx="1854302" cy="20159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SD,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MM,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PP,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QM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함께 작업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A957FB4-D9F7-4AB4-A6B8-5417DE428B8F}"/>
              </a:ext>
            </a:extLst>
          </p:cNvPr>
          <p:cNvCxnSpPr>
            <a:cxnSpLocks/>
            <a:stCxn id="62" idx="2"/>
            <a:endCxn id="26" idx="3"/>
          </p:cNvCxnSpPr>
          <p:nvPr/>
        </p:nvCxnSpPr>
        <p:spPr>
          <a:xfrm rot="5400000" flipH="1">
            <a:off x="5529651" y="3853094"/>
            <a:ext cx="266197" cy="2972382"/>
          </a:xfrm>
          <a:prstGeom prst="bentConnector4">
            <a:avLst>
              <a:gd name="adj1" fmla="val -85876"/>
              <a:gd name="adj2" fmla="val 65596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255B349-D2B2-43DE-9837-AAA3D97B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6" b="44373"/>
          <a:stretch/>
        </p:blipFill>
        <p:spPr>
          <a:xfrm>
            <a:off x="1085358" y="1519229"/>
            <a:ext cx="4739919" cy="21524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E2D8E1-6ED0-4450-9A3F-80448B073F9E}"/>
              </a:ext>
            </a:extLst>
          </p:cNvPr>
          <p:cNvSpPr/>
          <p:nvPr/>
        </p:nvSpPr>
        <p:spPr>
          <a:xfrm>
            <a:off x="1103560" y="1701384"/>
            <a:ext cx="1047529" cy="18381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9F826F4-7912-495A-BD7F-06776DBCBD27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168731" y="343795"/>
            <a:ext cx="1642014" cy="4724827"/>
          </a:xfrm>
          <a:prstGeom prst="bentConnector2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6743DA-6A0C-4C28-A5F4-665BF8902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50512" b="6529"/>
          <a:stretch/>
        </p:blipFill>
        <p:spPr>
          <a:xfrm>
            <a:off x="6352152" y="611663"/>
            <a:ext cx="3686169" cy="5831106"/>
          </a:xfrm>
          <a:prstGeom prst="rect">
            <a:avLst/>
          </a:prstGeom>
        </p:spPr>
      </p:pic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FB4D44C9-5A3B-4883-A609-7BB9C1285C24}"/>
              </a:ext>
            </a:extLst>
          </p:cNvPr>
          <p:cNvSpPr/>
          <p:nvPr/>
        </p:nvSpPr>
        <p:spPr>
          <a:xfrm>
            <a:off x="1063055" y="4421703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PP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CD60EBB-C450-49BB-A264-375EB884F0DD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1525515" y="4507435"/>
            <a:ext cx="5466953" cy="174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065E9E-FE69-423F-B420-5A84D0FF300B}"/>
              </a:ext>
            </a:extLst>
          </p:cNvPr>
          <p:cNvSpPr/>
          <p:nvPr/>
        </p:nvSpPr>
        <p:spPr>
          <a:xfrm>
            <a:off x="6992467" y="4456520"/>
            <a:ext cx="1395412" cy="1366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251ED6-DF87-4AAD-9C7A-C10AC3F71AB6}"/>
              </a:ext>
            </a:extLst>
          </p:cNvPr>
          <p:cNvSpPr/>
          <p:nvPr/>
        </p:nvSpPr>
        <p:spPr>
          <a:xfrm>
            <a:off x="6992467" y="5066120"/>
            <a:ext cx="1395412" cy="1366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4F7AFE-6CFC-4B23-9E3D-61F958AD875F}"/>
              </a:ext>
            </a:extLst>
          </p:cNvPr>
          <p:cNvSpPr/>
          <p:nvPr/>
        </p:nvSpPr>
        <p:spPr>
          <a:xfrm>
            <a:off x="6992467" y="5539086"/>
            <a:ext cx="1395412" cy="1366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2B44360-1B92-4D08-9570-9A88401CB5A1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rot="10800000">
            <a:off x="2939661" y="5133139"/>
            <a:ext cx="4052807" cy="12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32051-6938-41F6-9022-3BCEC8642E58}"/>
              </a:ext>
            </a:extLst>
          </p:cNvPr>
          <p:cNvSpPr/>
          <p:nvPr/>
        </p:nvSpPr>
        <p:spPr>
          <a:xfrm>
            <a:off x="1085358" y="5032344"/>
            <a:ext cx="1854302" cy="20159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사원 관리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09E0F0-28B0-4BEF-AA88-2989FE8B280A}"/>
              </a:ext>
            </a:extLst>
          </p:cNvPr>
          <p:cNvSpPr/>
          <p:nvPr/>
        </p:nvSpPr>
        <p:spPr>
          <a:xfrm>
            <a:off x="1085358" y="5502544"/>
            <a:ext cx="1854302" cy="20159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급여 관련 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E3DF8CE-51C3-4349-944C-B97F29AFDC28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rot="10800000">
            <a:off x="2939661" y="5603339"/>
            <a:ext cx="4052807" cy="406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6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A9FA40E-589E-462E-9D04-94E0B3885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r="40661" b="6222"/>
          <a:stretch/>
        </p:blipFill>
        <p:spPr>
          <a:xfrm>
            <a:off x="1106910" y="1463039"/>
            <a:ext cx="4228160" cy="52488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68BAEA-767B-4AD4-BC19-C2BBFFD3B18F}"/>
              </a:ext>
            </a:extLst>
          </p:cNvPr>
          <p:cNvSpPr/>
          <p:nvPr/>
        </p:nvSpPr>
        <p:spPr>
          <a:xfrm>
            <a:off x="1363282" y="2394275"/>
            <a:ext cx="1888459" cy="15443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4" name="그림 53" descr="스크린샷이(가) 표시된 사진&#10;&#10;자동 생성된 설명">
            <a:extLst>
              <a:ext uri="{FF2B5EF4-FFF2-40B4-BE49-F238E27FC236}">
                <a16:creationId xmlns:a16="http://schemas.microsoft.com/office/drawing/2014/main" id="{415181FE-B0CD-4FEE-B3BD-52E38053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5" r="50608" b="6815"/>
          <a:stretch/>
        </p:blipFill>
        <p:spPr>
          <a:xfrm>
            <a:off x="6856932" y="1463039"/>
            <a:ext cx="3519403" cy="5188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844EC-0856-4904-90F6-4C3226FB9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39" y="292725"/>
            <a:ext cx="4228160" cy="156634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40940C-7BF0-474A-977C-2CAE55DD1E18}"/>
              </a:ext>
            </a:extLst>
          </p:cNvPr>
          <p:cNvSpPr/>
          <p:nvPr/>
        </p:nvSpPr>
        <p:spPr>
          <a:xfrm>
            <a:off x="7103682" y="1921835"/>
            <a:ext cx="1888459" cy="15443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2D24E57-CA1E-46CF-80C5-65BF36AB7023}"/>
              </a:ext>
            </a:extLst>
          </p:cNvPr>
          <p:cNvSpPr/>
          <p:nvPr/>
        </p:nvSpPr>
        <p:spPr>
          <a:xfrm>
            <a:off x="7352602" y="2239551"/>
            <a:ext cx="1888459" cy="15443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05FD207-1223-4C89-83C5-CB5CCE2F2B59}"/>
              </a:ext>
            </a:extLst>
          </p:cNvPr>
          <p:cNvCxnSpPr>
            <a:cxnSpLocks/>
            <a:stCxn id="58" idx="1"/>
            <a:endCxn id="11" idx="1"/>
          </p:cNvCxnSpPr>
          <p:nvPr/>
        </p:nvCxnSpPr>
        <p:spPr>
          <a:xfrm rot="10800000" flipH="1">
            <a:off x="7352601" y="1075898"/>
            <a:ext cx="405437" cy="1240870"/>
          </a:xfrm>
          <a:prstGeom prst="bentConnector3">
            <a:avLst>
              <a:gd name="adj1" fmla="val -156622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590B5B-69B7-42A1-879C-2AE483E7ECB2}"/>
              </a:ext>
            </a:extLst>
          </p:cNvPr>
          <p:cNvSpPr/>
          <p:nvPr/>
        </p:nvSpPr>
        <p:spPr>
          <a:xfrm>
            <a:off x="7352602" y="4541235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1B58E6-C8A1-4062-92D0-6FC851F3EDCE}"/>
              </a:ext>
            </a:extLst>
          </p:cNvPr>
          <p:cNvSpPr/>
          <p:nvPr/>
        </p:nvSpPr>
        <p:spPr>
          <a:xfrm>
            <a:off x="7352602" y="4358802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DA474B-E05F-448D-A518-FB2235BE1525}"/>
              </a:ext>
            </a:extLst>
          </p:cNvPr>
          <p:cNvSpPr/>
          <p:nvPr/>
        </p:nvSpPr>
        <p:spPr>
          <a:xfrm>
            <a:off x="7352602" y="4174321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471A9-AD0C-4ABF-B03B-CD6B1E81A0E5}"/>
              </a:ext>
            </a:extLst>
          </p:cNvPr>
          <p:cNvSpPr/>
          <p:nvPr/>
        </p:nvSpPr>
        <p:spPr>
          <a:xfrm>
            <a:off x="7352602" y="3599071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BD34A4-0CB4-4EA6-A438-8AF6EF391263}"/>
              </a:ext>
            </a:extLst>
          </p:cNvPr>
          <p:cNvSpPr/>
          <p:nvPr/>
        </p:nvSpPr>
        <p:spPr>
          <a:xfrm>
            <a:off x="7352602" y="3129057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0A0526E-AB97-403D-9D52-1EC06591C5A7}"/>
              </a:ext>
            </a:extLst>
          </p:cNvPr>
          <p:cNvSpPr/>
          <p:nvPr/>
        </p:nvSpPr>
        <p:spPr>
          <a:xfrm>
            <a:off x="7352602" y="5592965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CAEF06-6F5B-469C-9567-51F1598A30D4}"/>
              </a:ext>
            </a:extLst>
          </p:cNvPr>
          <p:cNvSpPr/>
          <p:nvPr/>
        </p:nvSpPr>
        <p:spPr>
          <a:xfrm>
            <a:off x="1585217" y="4245684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5B30BF-8C80-4FD9-AF1E-5F828ECA8E55}"/>
              </a:ext>
            </a:extLst>
          </p:cNvPr>
          <p:cNvSpPr/>
          <p:nvPr/>
        </p:nvSpPr>
        <p:spPr>
          <a:xfrm>
            <a:off x="1585217" y="4844033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1F0BBF8-9B40-4F7E-B10F-6BD7D8F879C9}"/>
              </a:ext>
            </a:extLst>
          </p:cNvPr>
          <p:cNvSpPr/>
          <p:nvPr/>
        </p:nvSpPr>
        <p:spPr>
          <a:xfrm>
            <a:off x="1585217" y="5153119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7C8DD78-D8C7-479C-BE77-395C2256B134}"/>
              </a:ext>
            </a:extLst>
          </p:cNvPr>
          <p:cNvSpPr/>
          <p:nvPr/>
        </p:nvSpPr>
        <p:spPr>
          <a:xfrm>
            <a:off x="1588668" y="6357279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7038C79-E8B1-46C1-8A64-D092B39E7D09}"/>
              </a:ext>
            </a:extLst>
          </p:cNvPr>
          <p:cNvSpPr/>
          <p:nvPr/>
        </p:nvSpPr>
        <p:spPr>
          <a:xfrm>
            <a:off x="1585217" y="6542812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28A072-539A-4251-B52A-FD075D531450}"/>
              </a:ext>
            </a:extLst>
          </p:cNvPr>
          <p:cNvSpPr/>
          <p:nvPr/>
        </p:nvSpPr>
        <p:spPr>
          <a:xfrm>
            <a:off x="1580667" y="5431704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7F8B95-A67C-453A-8B61-BA34FB7429B5}"/>
              </a:ext>
            </a:extLst>
          </p:cNvPr>
          <p:cNvSpPr/>
          <p:nvPr/>
        </p:nvSpPr>
        <p:spPr>
          <a:xfrm>
            <a:off x="1588668" y="5600765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55F347-9F89-4F0B-A1DE-E8AE6558BF7C}"/>
              </a:ext>
            </a:extLst>
          </p:cNvPr>
          <p:cNvSpPr/>
          <p:nvPr/>
        </p:nvSpPr>
        <p:spPr>
          <a:xfrm>
            <a:off x="1588668" y="5778078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E2008D2-49B4-419E-AFA3-4DEA17CE39AE}"/>
              </a:ext>
            </a:extLst>
          </p:cNvPr>
          <p:cNvSpPr/>
          <p:nvPr/>
        </p:nvSpPr>
        <p:spPr>
          <a:xfrm>
            <a:off x="1588668" y="5952836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211560D-CD6A-41D8-8ECF-19C6DD9DF7DD}"/>
              </a:ext>
            </a:extLst>
          </p:cNvPr>
          <p:cNvSpPr txBox="1"/>
          <p:nvPr/>
        </p:nvSpPr>
        <p:spPr>
          <a:xfrm>
            <a:off x="9185341" y="2185963"/>
            <a:ext cx="18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★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807C87A-AA7A-444F-9B6A-98DB53877F68}"/>
              </a:ext>
            </a:extLst>
          </p:cNvPr>
          <p:cNvSpPr/>
          <p:nvPr/>
        </p:nvSpPr>
        <p:spPr>
          <a:xfrm>
            <a:off x="9638913" y="2213668"/>
            <a:ext cx="2379609" cy="20619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Company code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손익 계산함으로 중요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AC498CB-222C-47B5-BC30-C11326D6CF02}"/>
              </a:ext>
            </a:extLst>
          </p:cNvPr>
          <p:cNvSpPr/>
          <p:nvPr/>
        </p:nvSpPr>
        <p:spPr>
          <a:xfrm>
            <a:off x="3747411" y="2375259"/>
            <a:ext cx="3519403" cy="19498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Operating Concern &gt; Controlling Area &gt; Company code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9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67C9768A-C0DE-42A7-941E-13F2C9958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3" r="23977" b="24889"/>
          <a:stretch/>
        </p:blipFill>
        <p:spPr>
          <a:xfrm>
            <a:off x="1126433" y="1524001"/>
            <a:ext cx="4837794" cy="407416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5AE8849-5731-4BB7-A59B-A711648E9CD0}"/>
              </a:ext>
            </a:extLst>
          </p:cNvPr>
          <p:cNvSpPr/>
          <p:nvPr/>
        </p:nvSpPr>
        <p:spPr>
          <a:xfrm>
            <a:off x="1307403" y="3196915"/>
            <a:ext cx="3223958" cy="1609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851D43-0F28-4EA7-9338-F3871D250118}"/>
              </a:ext>
            </a:extLst>
          </p:cNvPr>
          <p:cNvSpPr/>
          <p:nvPr/>
        </p:nvSpPr>
        <p:spPr>
          <a:xfrm>
            <a:off x="1307403" y="5253516"/>
            <a:ext cx="3223958" cy="3090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321A1B81-75BA-4353-938F-2319EFD2A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1" r="26544" b="17666"/>
          <a:stretch/>
        </p:blipFill>
        <p:spPr>
          <a:xfrm>
            <a:off x="6505880" y="947615"/>
            <a:ext cx="5234000" cy="5021579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54B8FB-F051-446B-82D2-B447EC211F81}"/>
              </a:ext>
            </a:extLst>
          </p:cNvPr>
          <p:cNvSpPr/>
          <p:nvPr/>
        </p:nvSpPr>
        <p:spPr>
          <a:xfrm>
            <a:off x="6737923" y="3312679"/>
            <a:ext cx="3223958" cy="71576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26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01086-13A9-42A0-BB8D-2C41244EA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 r="30679" b="20074"/>
          <a:stretch/>
        </p:blipFill>
        <p:spPr>
          <a:xfrm>
            <a:off x="1099930" y="1517709"/>
            <a:ext cx="4771274" cy="4710371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54B8FB-F051-446B-82D2-B447EC211F81}"/>
              </a:ext>
            </a:extLst>
          </p:cNvPr>
          <p:cNvSpPr/>
          <p:nvPr/>
        </p:nvSpPr>
        <p:spPr>
          <a:xfrm>
            <a:off x="1321538" y="3296573"/>
            <a:ext cx="3046159" cy="19846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16B9125-3512-4A5B-8CFF-5070353A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2" r="30251" b="17680"/>
          <a:stretch/>
        </p:blipFill>
        <p:spPr>
          <a:xfrm>
            <a:off x="6320798" y="1164940"/>
            <a:ext cx="4969837" cy="50631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FBFEB-2B8F-403E-8147-6BF53D1A508F}"/>
              </a:ext>
            </a:extLst>
          </p:cNvPr>
          <p:cNvSpPr/>
          <p:nvPr/>
        </p:nvSpPr>
        <p:spPr>
          <a:xfrm>
            <a:off x="6564098" y="3597276"/>
            <a:ext cx="4378222" cy="6800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8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A4E38-192A-4D37-A1A6-43BD3BD62BD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CE7E3-BA6C-46F2-A0DD-1E380FC76D77}"/>
              </a:ext>
            </a:extLst>
          </p:cNvPr>
          <p:cNvSpPr txBox="1"/>
          <p:nvPr/>
        </p:nvSpPr>
        <p:spPr>
          <a:xfrm>
            <a:off x="1063055" y="947615"/>
            <a:ext cx="325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&amp; Distribution Info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AF2609-45C5-46C6-916B-17A29E4D5E89}"/>
              </a:ext>
            </a:extLst>
          </p:cNvPr>
          <p:cNvGrpSpPr/>
          <p:nvPr/>
        </p:nvGrpSpPr>
        <p:grpSpPr>
          <a:xfrm>
            <a:off x="1671199" y="2764889"/>
            <a:ext cx="8849602" cy="1570951"/>
            <a:chOff x="1671199" y="2764889"/>
            <a:chExt cx="8849602" cy="1570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2BAE23-9C1D-4D42-B51F-4C9BDA064C51}"/>
                </a:ext>
              </a:extLst>
            </p:cNvPr>
            <p:cNvGrpSpPr/>
            <p:nvPr/>
          </p:nvGrpSpPr>
          <p:grpSpPr>
            <a:xfrm>
              <a:off x="1671199" y="2764889"/>
              <a:ext cx="8849602" cy="1570951"/>
              <a:chOff x="944847" y="2527050"/>
              <a:chExt cx="10302306" cy="179589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2F5D82-6406-49DB-A389-5B1F4A923902}"/>
                  </a:ext>
                </a:extLst>
              </p:cNvPr>
              <p:cNvGrpSpPr/>
              <p:nvPr/>
            </p:nvGrpSpPr>
            <p:grpSpPr>
              <a:xfrm>
                <a:off x="944847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6915F1-A8B7-44AC-9549-338D838192C0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711E143-E4BD-40E1-8C80-32DA6E911ACE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4A406CF-0EFD-438C-AC34-046584C63B83}"/>
                  </a:ext>
                </a:extLst>
              </p:cNvPr>
              <p:cNvGrpSpPr/>
              <p:nvPr/>
            </p:nvGrpSpPr>
            <p:grpSpPr>
              <a:xfrm>
                <a:off x="3059420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1B56130-420E-455C-8769-70549977F05F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rgbClr val="385A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92A84D7-CD9E-4DD4-9164-5A0B242E796A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rgbClr val="385A23"/>
                </a:solidFill>
                <a:ln>
                  <a:solidFill>
                    <a:srgbClr val="385A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48A7725-79A9-4E66-8F6A-66981DE9A826}"/>
                  </a:ext>
                </a:extLst>
              </p:cNvPr>
              <p:cNvGrpSpPr/>
              <p:nvPr/>
            </p:nvGrpSpPr>
            <p:grpSpPr>
              <a:xfrm>
                <a:off x="5173993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10C476-C520-4F92-8DF6-C118B82A9267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rgbClr val="3850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26BAA4-5D66-482D-B853-2FDCD0F0820E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rgbClr val="385023"/>
                </a:solidFill>
                <a:ln>
                  <a:solidFill>
                    <a:srgbClr val="3850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9B97A87-A532-428C-A5AC-60C050EA1335}"/>
                  </a:ext>
                </a:extLst>
              </p:cNvPr>
              <p:cNvGrpSpPr/>
              <p:nvPr/>
            </p:nvGrpSpPr>
            <p:grpSpPr>
              <a:xfrm>
                <a:off x="7285861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B042A64-5AFB-4661-B5B1-8A5D97DA3D70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rgbClr val="3846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46EFA2C-C622-4F5C-99B9-98C9C15BB57B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rgbClr val="384623"/>
                </a:solidFill>
                <a:ln>
                  <a:solidFill>
                    <a:srgbClr val="3846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834F8E-646D-4F99-AC66-292CEC504E99}"/>
                  </a:ext>
                </a:extLst>
              </p:cNvPr>
              <p:cNvGrpSpPr/>
              <p:nvPr/>
            </p:nvGrpSpPr>
            <p:grpSpPr>
              <a:xfrm>
                <a:off x="9403140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FA56444-CB5E-462B-87BF-2C81F7C1EE38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rgbClr val="383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FFC66F-EC84-406A-ABEF-B6194752D56A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rgbClr val="383C23"/>
                </a:solidFill>
                <a:ln>
                  <a:solidFill>
                    <a:srgbClr val="383C2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7A6677-5CCA-4734-B6BC-A4C1FD0E60D4}"/>
                </a:ext>
              </a:extLst>
            </p:cNvPr>
            <p:cNvSpPr txBox="1"/>
            <p:nvPr/>
          </p:nvSpPr>
          <p:spPr>
            <a:xfrm>
              <a:off x="8964167" y="3227200"/>
              <a:ext cx="1529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How to </a:t>
              </a: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Validate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BABCE-1E54-4A32-AA8E-AC22A3E59422}"/>
                </a:ext>
              </a:extLst>
            </p:cNvPr>
            <p:cNvSpPr txBox="1"/>
            <p:nvPr/>
          </p:nvSpPr>
          <p:spPr>
            <a:xfrm>
              <a:off x="7145440" y="3227200"/>
              <a:ext cx="1529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Technical</a:t>
              </a:r>
            </a:p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Description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2908BE-6B5A-484F-80BC-E38B4E199206}"/>
                </a:ext>
              </a:extLst>
            </p:cNvPr>
            <p:cNvSpPr txBox="1"/>
            <p:nvPr/>
          </p:nvSpPr>
          <p:spPr>
            <a:xfrm>
              <a:off x="1698562" y="3365699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Information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7BEEB-5ADE-4A3B-9BDE-19C0E1D15DF2}"/>
                </a:ext>
              </a:extLst>
            </p:cNvPr>
            <p:cNvSpPr txBox="1"/>
            <p:nvPr/>
          </p:nvSpPr>
          <p:spPr>
            <a:xfrm>
              <a:off x="3539998" y="3365699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Layout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7EA60-BB79-4EF3-AC4A-0F77D77E2F46}"/>
                </a:ext>
              </a:extLst>
            </p:cNvPr>
            <p:cNvSpPr txBox="1"/>
            <p:nvPr/>
          </p:nvSpPr>
          <p:spPr>
            <a:xfrm>
              <a:off x="5320008" y="3243408"/>
              <a:ext cx="1551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Technical</a:t>
              </a: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Logic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27" name="Straight Connector 4">
            <a:extLst>
              <a:ext uri="{FF2B5EF4-FFF2-40B4-BE49-F238E27FC236}">
                <a16:creationId xmlns:a16="http://schemas.microsoft.com/office/drawing/2014/main" id="{39AC3CA9-00AE-4766-A015-F9F886877D97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191042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2E125EB-138D-4BDD-91C2-231F1B94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0" r="40732" b="6297"/>
          <a:stretch/>
        </p:blipFill>
        <p:spPr>
          <a:xfrm>
            <a:off x="1126667" y="1391289"/>
            <a:ext cx="4223080" cy="52369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9A0170-282E-4609-A1D0-BCC2729821E1}"/>
              </a:ext>
            </a:extLst>
          </p:cNvPr>
          <p:cNvSpPr/>
          <p:nvPr/>
        </p:nvSpPr>
        <p:spPr>
          <a:xfrm>
            <a:off x="6842254" y="1630333"/>
            <a:ext cx="3046159" cy="19846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627B61-75FF-4396-9938-00DD64E50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r="40661" b="66927"/>
          <a:stretch/>
        </p:blipFill>
        <p:spPr>
          <a:xfrm>
            <a:off x="6666802" y="1391289"/>
            <a:ext cx="4228160" cy="10856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907236-58B9-4EA4-867C-A6B69BF9C289}"/>
              </a:ext>
            </a:extLst>
          </p:cNvPr>
          <p:cNvSpPr/>
          <p:nvPr/>
        </p:nvSpPr>
        <p:spPr>
          <a:xfrm>
            <a:off x="6842254" y="2322525"/>
            <a:ext cx="1888459" cy="15443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4ADEE3-7548-4AC7-8820-A14C25A87FC4}"/>
              </a:ext>
            </a:extLst>
          </p:cNvPr>
          <p:cNvSpPr/>
          <p:nvPr/>
        </p:nvSpPr>
        <p:spPr>
          <a:xfrm>
            <a:off x="1539497" y="2168091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D015B6-5739-41E2-A470-9AB3EBF07820}"/>
              </a:ext>
            </a:extLst>
          </p:cNvPr>
          <p:cNvSpPr/>
          <p:nvPr/>
        </p:nvSpPr>
        <p:spPr>
          <a:xfrm>
            <a:off x="1539497" y="3666564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18E500-00A0-4714-9D12-F0BFB41FB43B}"/>
              </a:ext>
            </a:extLst>
          </p:cNvPr>
          <p:cNvSpPr/>
          <p:nvPr/>
        </p:nvSpPr>
        <p:spPr>
          <a:xfrm>
            <a:off x="1539497" y="3855351"/>
            <a:ext cx="2527998" cy="1544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67DB687-250A-42EE-A4BA-E94933ABC73D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>
          <a:xfrm rot="10800000" flipV="1">
            <a:off x="4067496" y="3743199"/>
            <a:ext cx="2791837" cy="58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11CFD2-AC84-4D26-B9C1-BD9984398A85}"/>
              </a:ext>
            </a:extLst>
          </p:cNvPr>
          <p:cNvSpPr/>
          <p:nvPr/>
        </p:nvSpPr>
        <p:spPr>
          <a:xfrm>
            <a:off x="6859332" y="3642405"/>
            <a:ext cx="1854302" cy="20159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계정들이 모이는 곳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9CF1FA-E272-4EF9-8978-1FD1B926CB33}"/>
              </a:ext>
            </a:extLst>
          </p:cNvPr>
          <p:cNvCxnSpPr>
            <a:cxnSpLocks/>
            <a:stCxn id="27" idx="1"/>
            <a:endCxn id="19" idx="3"/>
          </p:cNvCxnSpPr>
          <p:nvPr/>
        </p:nvCxnSpPr>
        <p:spPr>
          <a:xfrm rot="10800000">
            <a:off x="4067496" y="3932568"/>
            <a:ext cx="2791837" cy="21569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AFFCDE-E171-4141-8A2B-5AACBDEE1551}"/>
              </a:ext>
            </a:extLst>
          </p:cNvPr>
          <p:cNvSpPr/>
          <p:nvPr/>
        </p:nvSpPr>
        <p:spPr>
          <a:xfrm>
            <a:off x="6859332" y="3912476"/>
            <a:ext cx="1854302" cy="47156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받을 돈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 :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줄 돈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B5C71A1-8A1E-4206-A39D-B0021E7C48AB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5313238" y="2399742"/>
            <a:ext cx="1529017" cy="79497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1803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 : SAP Reference IMG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456552B-6372-44F8-A784-C56AD2DD6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8" r="40732" b="6512"/>
          <a:stretch/>
        </p:blipFill>
        <p:spPr>
          <a:xfrm>
            <a:off x="1126433" y="1391289"/>
            <a:ext cx="4223080" cy="52882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CA63E5-BF3F-475A-AC00-4F8AD3FF5A2C}"/>
              </a:ext>
            </a:extLst>
          </p:cNvPr>
          <p:cNvSpPr/>
          <p:nvPr/>
        </p:nvSpPr>
        <p:spPr>
          <a:xfrm>
            <a:off x="1433298" y="4185573"/>
            <a:ext cx="3046159" cy="19846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83024-D19D-46AF-9D1F-F1F0D44A29A0}"/>
              </a:ext>
            </a:extLst>
          </p:cNvPr>
          <p:cNvSpPr txBox="1"/>
          <p:nvPr/>
        </p:nvSpPr>
        <p:spPr>
          <a:xfrm>
            <a:off x="1176422" y="4154001"/>
            <a:ext cx="18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★</a:t>
            </a:r>
          </a:p>
        </p:txBody>
      </p:sp>
      <p:pic>
        <p:nvPicPr>
          <p:cNvPr id="13" name="그림 1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41CFFF84-71ED-403F-9360-C0E8D6CAB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 r="26116" b="17628"/>
          <a:stretch/>
        </p:blipFill>
        <p:spPr>
          <a:xfrm>
            <a:off x="6444920" y="1391289"/>
            <a:ext cx="5264480" cy="50417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E8816-6CFE-414F-931E-5FE07CA20351}"/>
              </a:ext>
            </a:extLst>
          </p:cNvPr>
          <p:cNvSpPr/>
          <p:nvPr/>
        </p:nvSpPr>
        <p:spPr>
          <a:xfrm>
            <a:off x="6680938" y="3230533"/>
            <a:ext cx="5028462" cy="19846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D4745D5-D486-4DE5-AB05-8E86CF837135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rot="10800000" flipV="1">
            <a:off x="4479458" y="3329767"/>
            <a:ext cx="2201481" cy="95504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25EE2A-594E-4878-B89B-2F34BD9F7619}"/>
              </a:ext>
            </a:extLst>
          </p:cNvPr>
          <p:cNvSpPr/>
          <p:nvPr/>
        </p:nvSpPr>
        <p:spPr>
          <a:xfrm>
            <a:off x="10891520" y="3230533"/>
            <a:ext cx="365760" cy="1984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A2780-D07E-4615-B1B1-5396CE6DE108}"/>
              </a:ext>
            </a:extLst>
          </p:cNvPr>
          <p:cNvSpPr txBox="1"/>
          <p:nvPr/>
        </p:nvSpPr>
        <p:spPr>
          <a:xfrm>
            <a:off x="10665726" y="3198961"/>
            <a:ext cx="18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7375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FA6E-7442-410C-8C1F-CFF892E7FB6C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A210AE9-2A17-46FF-9D25-AD61649F58FC}"/>
              </a:ext>
            </a:extLst>
          </p:cNvPr>
          <p:cNvCxnSpPr>
            <a:cxnSpLocks/>
          </p:cNvCxnSpPr>
          <p:nvPr/>
        </p:nvCxnSpPr>
        <p:spPr>
          <a:xfrm>
            <a:off x="1126433" y="894172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42FAD2-7BCD-47D9-856E-439B9F82A25E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CURR : Exchange Rates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19DE2CC-897B-40A0-B768-9CFE16E50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2" b="45488"/>
          <a:stretch/>
        </p:blipFill>
        <p:spPr>
          <a:xfrm>
            <a:off x="1126433" y="1580347"/>
            <a:ext cx="6458007" cy="28541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E2D8E1-6ED0-4450-9A3F-80448B073F9E}"/>
              </a:ext>
            </a:extLst>
          </p:cNvPr>
          <p:cNvSpPr/>
          <p:nvPr/>
        </p:nvSpPr>
        <p:spPr>
          <a:xfrm>
            <a:off x="1399535" y="3464653"/>
            <a:ext cx="5930906" cy="17262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C8E33-3408-44DC-9E1A-172FDAD8D278}"/>
              </a:ext>
            </a:extLst>
          </p:cNvPr>
          <p:cNvSpPr/>
          <p:nvPr/>
        </p:nvSpPr>
        <p:spPr>
          <a:xfrm>
            <a:off x="2278375" y="2128520"/>
            <a:ext cx="3528065" cy="34036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201D8D6-7850-4C7D-AB87-1AD829D9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r="54563"/>
          <a:stretch/>
        </p:blipFill>
        <p:spPr>
          <a:xfrm>
            <a:off x="8192440" y="419146"/>
            <a:ext cx="3237560" cy="62636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FEC4D-E60C-4DE6-922C-E3979AB68B48}"/>
              </a:ext>
            </a:extLst>
          </p:cNvPr>
          <p:cNvSpPr/>
          <p:nvPr/>
        </p:nvSpPr>
        <p:spPr>
          <a:xfrm>
            <a:off x="9138919" y="1046480"/>
            <a:ext cx="1168401" cy="16256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107852-3695-4CC3-9798-AE56D39568C3}"/>
              </a:ext>
            </a:extLst>
          </p:cNvPr>
          <p:cNvCxnSpPr>
            <a:cxnSpLocks/>
            <a:stCxn id="15" idx="1"/>
            <a:endCxn id="9" idx="0"/>
          </p:cNvCxnSpPr>
          <p:nvPr/>
        </p:nvCxnSpPr>
        <p:spPr>
          <a:xfrm rot="10800000" flipH="1" flipV="1">
            <a:off x="3264130" y="1516260"/>
            <a:ext cx="778277" cy="612260"/>
          </a:xfrm>
          <a:prstGeom prst="bentConnector4">
            <a:avLst>
              <a:gd name="adj1" fmla="val -29373"/>
              <a:gd name="adj2" fmla="val 66277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2A64F-CA33-41AD-9C35-1DE9667E8795}"/>
              </a:ext>
            </a:extLst>
          </p:cNvPr>
          <p:cNvSpPr/>
          <p:nvPr/>
        </p:nvSpPr>
        <p:spPr>
          <a:xfrm>
            <a:off x="3264131" y="1316947"/>
            <a:ext cx="4330469" cy="39862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시작 환율 및 종료 환율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살 때 가격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 때 가격 중 어느 것을 사용할지 정의함</a:t>
            </a:r>
            <a:endParaRPr lang="en-US" altLang="ko-KR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관리하는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Table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있으며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TCURR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대표적임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1B64AB-98EC-4BEC-B6B5-952113A966F5}"/>
              </a:ext>
            </a:extLst>
          </p:cNvPr>
          <p:cNvSpPr/>
          <p:nvPr/>
        </p:nvSpPr>
        <p:spPr>
          <a:xfrm>
            <a:off x="3264131" y="4533793"/>
            <a:ext cx="4330469" cy="39862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From: From Currency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Valid From :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일자 별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=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Convert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Function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있음 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466CF37-3942-417A-94CD-41D36397F49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594600" y="1127760"/>
            <a:ext cx="1460046" cy="3605346"/>
          </a:xfrm>
          <a:prstGeom prst="bentConnector2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4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G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ood Issues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600599" y="5443756"/>
            <a:ext cx="462456" cy="171451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7E70B76-22D5-4A71-B439-10043321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9"/>
          <a:stretch/>
        </p:blipFill>
        <p:spPr>
          <a:xfrm>
            <a:off x="1126434" y="1363412"/>
            <a:ext cx="7383059" cy="5268859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E65A78-CC9D-44B7-85ED-B4FA2942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23"/>
          <a:stretch/>
        </p:blipFill>
        <p:spPr>
          <a:xfrm>
            <a:off x="9681355" y="611663"/>
            <a:ext cx="2371725" cy="1812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3C29D7-A2B9-447E-A67A-D2E6CAB0135A}"/>
              </a:ext>
            </a:extLst>
          </p:cNvPr>
          <p:cNvSpPr/>
          <p:nvPr/>
        </p:nvSpPr>
        <p:spPr>
          <a:xfrm>
            <a:off x="1528763" y="5443755"/>
            <a:ext cx="3307556" cy="17145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9415B0-19CE-495B-B4E0-1BCAF1C3BE79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rot="10800000" flipV="1">
            <a:off x="1063055" y="5529480"/>
            <a:ext cx="465708" cy="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8A624A4B-4793-4958-8693-AE73420584E3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024DA4-A980-44D8-8A58-DF93D4300784}"/>
              </a:ext>
            </a:extLst>
          </p:cNvPr>
          <p:cNvSpPr/>
          <p:nvPr/>
        </p:nvSpPr>
        <p:spPr>
          <a:xfrm>
            <a:off x="5352185" y="4917957"/>
            <a:ext cx="618269" cy="35577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MSEG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B188424-ED0B-460D-B1E8-F3B3F6B521AE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 flipV="1">
            <a:off x="4836319" y="5273736"/>
            <a:ext cx="825001" cy="255745"/>
          </a:xfrm>
          <a:prstGeom prst="bentConnector2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21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nvoice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557322" y="2965601"/>
            <a:ext cx="462456" cy="171451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22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5C2C0-CA87-4BB5-9FC3-205D27C3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355" y="611663"/>
            <a:ext cx="2371725" cy="347663"/>
          </a:xfrm>
          <a:prstGeom prst="rect">
            <a:avLst/>
          </a:prstGeom>
        </p:spPr>
      </p:pic>
      <p:pic>
        <p:nvPicPr>
          <p:cNvPr id="8" name="그림 7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50A4C662-DADF-4835-A62D-CF9EC06C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63"/>
          <a:stretch/>
        </p:blipFill>
        <p:spPr>
          <a:xfrm>
            <a:off x="1099930" y="1493044"/>
            <a:ext cx="8325034" cy="3871912"/>
          </a:xfrm>
          <a:prstGeom prst="rect">
            <a:avLst/>
          </a:prstGeom>
        </p:spPr>
      </p:pic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FEB05F8-1F54-4CFE-974A-5ACA4FAC459B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E4A0D49-8E6A-47EA-B962-B1DAFCFF1768}"/>
              </a:ext>
            </a:extLst>
          </p:cNvPr>
          <p:cNvSpPr/>
          <p:nvPr/>
        </p:nvSpPr>
        <p:spPr>
          <a:xfrm>
            <a:off x="557323" y="4339129"/>
            <a:ext cx="462456" cy="171451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23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C25C8-4777-493E-B760-B89355BB15C0}"/>
              </a:ext>
            </a:extLst>
          </p:cNvPr>
          <p:cNvSpPr/>
          <p:nvPr/>
        </p:nvSpPr>
        <p:spPr>
          <a:xfrm>
            <a:off x="1195439" y="2965601"/>
            <a:ext cx="2441140" cy="1714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46CEFE-A920-41BA-98CB-00E69CCDA504}"/>
              </a:ext>
            </a:extLst>
          </p:cNvPr>
          <p:cNvSpPr/>
          <p:nvPr/>
        </p:nvSpPr>
        <p:spPr>
          <a:xfrm>
            <a:off x="8648364" y="4109545"/>
            <a:ext cx="637526" cy="63062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BDBA0A6-BEB9-4736-AD80-B0B82E6CF092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019781" y="3051326"/>
            <a:ext cx="17565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7D96CD-8987-4A09-B364-D4E0EC675B94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rot="10800000">
            <a:off x="1019780" y="4424856"/>
            <a:ext cx="762858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FA3C3A-EAC2-43E0-86E3-2002D4782917}"/>
              </a:ext>
            </a:extLst>
          </p:cNvPr>
          <p:cNvSpPr/>
          <p:nvPr/>
        </p:nvSpPr>
        <p:spPr>
          <a:xfrm>
            <a:off x="9770768" y="2829741"/>
            <a:ext cx="2282312" cy="44316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 10 20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NET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VALUE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의 합계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HEADER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정보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4AEABAD-1BB9-46FC-872B-7739571F3574}"/>
              </a:ext>
            </a:extLst>
          </p:cNvPr>
          <p:cNvCxnSpPr>
            <a:cxnSpLocks/>
            <a:stCxn id="3" idx="1"/>
            <a:endCxn id="32" idx="3"/>
          </p:cNvCxnSpPr>
          <p:nvPr/>
        </p:nvCxnSpPr>
        <p:spPr>
          <a:xfrm rot="10800000" flipV="1">
            <a:off x="7357242" y="3051326"/>
            <a:ext cx="2413527" cy="17396"/>
          </a:xfrm>
          <a:prstGeom prst="bentConnector3">
            <a:avLst>
              <a:gd name="adj1" fmla="val 356"/>
            </a:avLst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3C167-B860-49E9-9311-1180379EBF9F}"/>
              </a:ext>
            </a:extLst>
          </p:cNvPr>
          <p:cNvSpPr/>
          <p:nvPr/>
        </p:nvSpPr>
        <p:spPr>
          <a:xfrm>
            <a:off x="5186425" y="2965601"/>
            <a:ext cx="2170816" cy="2062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D5B85F9-309B-432C-B11C-39A7D6A37915}"/>
              </a:ext>
            </a:extLst>
          </p:cNvPr>
          <p:cNvCxnSpPr>
            <a:cxnSpLocks/>
            <a:stCxn id="15" idx="0"/>
            <a:endCxn id="32" idx="2"/>
          </p:cNvCxnSpPr>
          <p:nvPr/>
        </p:nvCxnSpPr>
        <p:spPr>
          <a:xfrm rot="16200000" flipV="1">
            <a:off x="7150629" y="2293047"/>
            <a:ext cx="937703" cy="2695294"/>
          </a:xfrm>
          <a:prstGeom prst="bentConnector3">
            <a:avLst>
              <a:gd name="adj1" fmla="val 40473"/>
            </a:avLst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29E2A4-C052-4688-8081-7C19AC80C26B}"/>
              </a:ext>
            </a:extLst>
          </p:cNvPr>
          <p:cNvSpPr/>
          <p:nvPr/>
        </p:nvSpPr>
        <p:spPr>
          <a:xfrm>
            <a:off x="1099930" y="5608551"/>
            <a:ext cx="8325034" cy="104420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order 8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좋은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sample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아님 </a:t>
            </a:r>
            <a:endParaRPr lang="en-US" altLang="ko-KR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Material code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 동일하며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Net Value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원으로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 2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개를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합한 내역과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Header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금액이 동일하기 때문에 구분이 어려움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금액 관점에서 좋지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단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수량 관점에서는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980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대로 분리되어 좋은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sample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로  이를 보완하기 위해 개발 완료 후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 좋은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sample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찾아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해야 한다 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D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ocument Flow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AC829EA-2B0D-4000-8941-919D8DD58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8"/>
          <a:stretch/>
        </p:blipFill>
        <p:spPr>
          <a:xfrm>
            <a:off x="1126434" y="1319671"/>
            <a:ext cx="7892749" cy="53088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668A1D-D9EC-45B7-A265-AE57747C7442}"/>
              </a:ext>
            </a:extLst>
          </p:cNvPr>
          <p:cNvSpPr/>
          <p:nvPr/>
        </p:nvSpPr>
        <p:spPr>
          <a:xfrm>
            <a:off x="4593865" y="2142983"/>
            <a:ext cx="1683205" cy="22529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DOCUMENT 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2B7422-36AF-4A21-BB7E-95FE730B2EBE}"/>
              </a:ext>
            </a:extLst>
          </p:cNvPr>
          <p:cNvSpPr/>
          <p:nvPr/>
        </p:nvSpPr>
        <p:spPr>
          <a:xfrm>
            <a:off x="4593866" y="2739438"/>
            <a:ext cx="1683204" cy="2252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BILLING DOCUMENT 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D97DA-EA6D-4850-8DC3-FF82D03A3AA6}"/>
              </a:ext>
            </a:extLst>
          </p:cNvPr>
          <p:cNvSpPr/>
          <p:nvPr/>
        </p:nvSpPr>
        <p:spPr>
          <a:xfrm>
            <a:off x="4593867" y="3039943"/>
            <a:ext cx="1683203" cy="22529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 DOCUMENT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C5886F-AD75-472F-A6FD-C97D482235C2}"/>
              </a:ext>
            </a:extLst>
          </p:cNvPr>
          <p:cNvSpPr/>
          <p:nvPr/>
        </p:nvSpPr>
        <p:spPr>
          <a:xfrm>
            <a:off x="1150411" y="2987643"/>
            <a:ext cx="3330770" cy="1507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4EEF3-8DDF-4FE2-B2CA-8212B89F116F}"/>
              </a:ext>
            </a:extLst>
          </p:cNvPr>
          <p:cNvSpPr/>
          <p:nvPr/>
        </p:nvSpPr>
        <p:spPr>
          <a:xfrm>
            <a:off x="1150411" y="2616112"/>
            <a:ext cx="3330770" cy="13396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B31145-D9FC-4A3B-AB45-E6D58903CF82}"/>
              </a:ext>
            </a:extLst>
          </p:cNvPr>
          <p:cNvSpPr/>
          <p:nvPr/>
        </p:nvSpPr>
        <p:spPr>
          <a:xfrm>
            <a:off x="1150411" y="3141566"/>
            <a:ext cx="3330770" cy="15077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5EA07A3-5622-4C3D-9967-3934F612B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19" y="189378"/>
            <a:ext cx="3995531" cy="169297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843E1D3-779D-4BCF-B0F0-085F779605AC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rot="10800000">
            <a:off x="6277071" y="3152590"/>
            <a:ext cx="1800949" cy="2668570"/>
          </a:xfrm>
          <a:prstGeom prst="bentConnector3">
            <a:avLst>
              <a:gd name="adj1" fmla="val 56743"/>
            </a:avLst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05333AC-C069-4C1B-BBF9-152C8F001164}"/>
              </a:ext>
            </a:extLst>
          </p:cNvPr>
          <p:cNvCxnSpPr>
            <a:cxnSpLocks/>
            <a:stCxn id="17" idx="1"/>
            <a:endCxn id="7" idx="3"/>
          </p:cNvCxnSpPr>
          <p:nvPr/>
        </p:nvCxnSpPr>
        <p:spPr>
          <a:xfrm rot="10800000">
            <a:off x="6277070" y="2852085"/>
            <a:ext cx="1790018" cy="576428"/>
          </a:xfrm>
          <a:prstGeom prst="bentConnector3">
            <a:avLst>
              <a:gd name="adj1" fmla="val 45210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53971FA-68FB-4E23-99CB-B8D8CF00B114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 flipV="1">
            <a:off x="6277071" y="1035868"/>
            <a:ext cx="1800949" cy="1219762"/>
          </a:xfrm>
          <a:prstGeom prst="bentConnector3">
            <a:avLst>
              <a:gd name="adj1" fmla="val 4643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CF87B57C-53B6-4AB5-A4FD-1C1170B1C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19" y="4974670"/>
            <a:ext cx="4006462" cy="169297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그림 1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E262557-7C9C-4728-B20B-3CA8C71D18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2" b="25128"/>
          <a:stretch/>
        </p:blipFill>
        <p:spPr>
          <a:xfrm>
            <a:off x="8067088" y="1987614"/>
            <a:ext cx="4006462" cy="288179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4F533-798F-40FC-9E1E-3567635A701A}"/>
              </a:ext>
            </a:extLst>
          </p:cNvPr>
          <p:cNvSpPr/>
          <p:nvPr/>
        </p:nvSpPr>
        <p:spPr>
          <a:xfrm>
            <a:off x="1150411" y="2865695"/>
            <a:ext cx="3330770" cy="13396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C50849-D2BE-4119-AC61-2B24C6EB9EF3}"/>
              </a:ext>
            </a:extLst>
          </p:cNvPr>
          <p:cNvSpPr/>
          <p:nvPr/>
        </p:nvSpPr>
        <p:spPr>
          <a:xfrm>
            <a:off x="4593865" y="2441753"/>
            <a:ext cx="1683205" cy="22529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DOCUMENT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5364EA2-82FB-4C9A-B32D-F3AEEB1D71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"/>
          <a:stretch/>
        </p:blipFill>
        <p:spPr>
          <a:xfrm>
            <a:off x="1150411" y="3349159"/>
            <a:ext cx="3967523" cy="336100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E456B53-CBF3-4574-9296-B309B88C05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 flipH="1">
            <a:off x="5117934" y="2554400"/>
            <a:ext cx="1159136" cy="2475263"/>
          </a:xfrm>
          <a:prstGeom prst="bentConnector3">
            <a:avLst>
              <a:gd name="adj1" fmla="val -2969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">
            <a:extLst>
              <a:ext uri="{FF2B5EF4-FFF2-40B4-BE49-F238E27FC236}">
                <a16:creationId xmlns:a16="http://schemas.microsoft.com/office/drawing/2014/main" id="{2392166E-C8D1-4A2E-AF9D-AEF15E65B7D1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0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Material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06C6270-902E-4399-8526-3A91CE0A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71"/>
          <a:stretch/>
        </p:blipFill>
        <p:spPr>
          <a:xfrm>
            <a:off x="1126434" y="1488281"/>
            <a:ext cx="4047628" cy="2228849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695FB6-24DE-42BE-A55E-3E6914F4FB16}"/>
              </a:ext>
            </a:extLst>
          </p:cNvPr>
          <p:cNvSpPr/>
          <p:nvPr/>
        </p:nvSpPr>
        <p:spPr>
          <a:xfrm>
            <a:off x="1986012" y="2426493"/>
            <a:ext cx="1171575" cy="100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4EFF8F-658F-4FA1-B741-7601286B7E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8"/>
          <a:stretch/>
        </p:blipFill>
        <p:spPr>
          <a:xfrm>
            <a:off x="1997076" y="3026567"/>
            <a:ext cx="4062412" cy="3257549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B37426-3F2B-4194-A3BA-F2A2267AB8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8"/>
          <a:stretch/>
        </p:blipFill>
        <p:spPr>
          <a:xfrm>
            <a:off x="6313596" y="1488281"/>
            <a:ext cx="5657851" cy="2233611"/>
          </a:xfrm>
          <a:prstGeom prst="rect">
            <a:avLst/>
          </a:prstGeom>
          <a:ln>
            <a:noFill/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270479C-B11B-47E9-9A09-280A8FEA9ADC}"/>
              </a:ext>
            </a:extLst>
          </p:cNvPr>
          <p:cNvCxnSpPr>
            <a:cxnSpLocks/>
            <a:stCxn id="8" idx="1"/>
            <a:endCxn id="14" idx="1"/>
          </p:cNvCxnSpPr>
          <p:nvPr/>
        </p:nvCxnSpPr>
        <p:spPr>
          <a:xfrm rot="10800000" flipH="1" flipV="1">
            <a:off x="1986011" y="2476500"/>
            <a:ext cx="187749" cy="1166812"/>
          </a:xfrm>
          <a:prstGeom prst="bentConnector3">
            <a:avLst>
              <a:gd name="adj1" fmla="val -121758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5CA50-B5F5-44F4-A0FF-3020F550E1C7}"/>
              </a:ext>
            </a:extLst>
          </p:cNvPr>
          <p:cNvSpPr/>
          <p:nvPr/>
        </p:nvSpPr>
        <p:spPr>
          <a:xfrm>
            <a:off x="6465996" y="2959893"/>
            <a:ext cx="4491039" cy="123826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76B2B2-1325-44D5-AD8E-1D34E59E0C89}"/>
              </a:ext>
            </a:extLst>
          </p:cNvPr>
          <p:cNvSpPr/>
          <p:nvPr/>
        </p:nvSpPr>
        <p:spPr>
          <a:xfrm>
            <a:off x="7642334" y="2221706"/>
            <a:ext cx="1033464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EDD1FF-5588-43BE-B257-91D1B3B4CF2A}"/>
              </a:ext>
            </a:extLst>
          </p:cNvPr>
          <p:cNvSpPr/>
          <p:nvPr/>
        </p:nvSpPr>
        <p:spPr>
          <a:xfrm>
            <a:off x="2173761" y="3569493"/>
            <a:ext cx="133351" cy="14763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50388E3-EF82-450F-84F1-592C33EB11F3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2307112" y="3021806"/>
            <a:ext cx="4158884" cy="62150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BDFE59-B692-4089-B442-604D84C74BE6}"/>
              </a:ext>
            </a:extLst>
          </p:cNvPr>
          <p:cNvSpPr/>
          <p:nvPr/>
        </p:nvSpPr>
        <p:spPr>
          <a:xfrm>
            <a:off x="9135939" y="1023938"/>
            <a:ext cx="2835508" cy="3429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VA03 | SALES ORDER NUMBER ( 8 )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36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Material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C9D4D1-107D-4F89-BC2A-57179C1F5F81}"/>
              </a:ext>
            </a:extLst>
          </p:cNvPr>
          <p:cNvSpPr/>
          <p:nvPr/>
        </p:nvSpPr>
        <p:spPr>
          <a:xfrm>
            <a:off x="9135939" y="1023938"/>
            <a:ext cx="2835508" cy="3429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VBFA | SALES DOCUMENT FLOW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D58766-DD90-4E77-9E28-C0D20AC600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7"/>
          <a:stretch/>
        </p:blipFill>
        <p:spPr>
          <a:xfrm>
            <a:off x="1099930" y="1493783"/>
            <a:ext cx="4309680" cy="2222024"/>
          </a:xfrm>
          <a:prstGeom prst="rect">
            <a:avLst/>
          </a:prstGeom>
          <a:ln>
            <a:noFill/>
          </a:ln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359A37E7-5B0F-456D-883D-3324AA718020}"/>
              </a:ext>
            </a:extLst>
          </p:cNvPr>
          <p:cNvSpPr txBox="1"/>
          <p:nvPr/>
        </p:nvSpPr>
        <p:spPr>
          <a:xfrm>
            <a:off x="8847244" y="3856093"/>
            <a:ext cx="3124203" cy="6519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SALES ORDER NUMBER ( 8 )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로 확인 할 수 있는 것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FOLLOWING DOC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80000001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SUBSEQUENT DOC :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DELIVERY ( J 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995577-937A-47E4-A869-5CBD4C37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7"/>
          <a:stretch/>
        </p:blipFill>
        <p:spPr>
          <a:xfrm>
            <a:off x="1099930" y="4636541"/>
            <a:ext cx="7360852" cy="1562098"/>
          </a:xfrm>
          <a:prstGeom prst="rect">
            <a:avLst/>
          </a:prstGeom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A087BE-A3E6-43A6-9B1D-3E33CF136FB3}"/>
              </a:ext>
            </a:extLst>
          </p:cNvPr>
          <p:cNvSpPr/>
          <p:nvPr/>
        </p:nvSpPr>
        <p:spPr>
          <a:xfrm>
            <a:off x="1233281" y="2593920"/>
            <a:ext cx="1714118" cy="1238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F35C79-ADE7-47E2-9884-96E94B79FCD2}"/>
              </a:ext>
            </a:extLst>
          </p:cNvPr>
          <p:cNvSpPr/>
          <p:nvPr/>
        </p:nvSpPr>
        <p:spPr>
          <a:xfrm>
            <a:off x="4233655" y="5750964"/>
            <a:ext cx="552450" cy="447676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2627A-E85A-4C63-AE8D-6DA4A750F40B}"/>
              </a:ext>
            </a:extLst>
          </p:cNvPr>
          <p:cNvSpPr/>
          <p:nvPr/>
        </p:nvSpPr>
        <p:spPr>
          <a:xfrm>
            <a:off x="5109955" y="5750964"/>
            <a:ext cx="404812" cy="44767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BC2444-7C96-42D8-A996-6EB84014FDE6}"/>
              </a:ext>
            </a:extLst>
          </p:cNvPr>
          <p:cNvSpPr/>
          <p:nvPr/>
        </p:nvSpPr>
        <p:spPr>
          <a:xfrm>
            <a:off x="5538579" y="5750964"/>
            <a:ext cx="2847975" cy="44767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877D75-6375-40A1-B8A1-37FD8A152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24"/>
          <a:stretch/>
        </p:blipFill>
        <p:spPr>
          <a:xfrm>
            <a:off x="3686934" y="2641147"/>
            <a:ext cx="2514600" cy="2290761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FCDCE-EF69-4791-AE3C-0E88E5E7B115}"/>
              </a:ext>
            </a:extLst>
          </p:cNvPr>
          <p:cNvSpPr/>
          <p:nvPr/>
        </p:nvSpPr>
        <p:spPr>
          <a:xfrm>
            <a:off x="3667884" y="4374695"/>
            <a:ext cx="2362200" cy="13335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64675D9-51B7-43E3-9C87-B53923DDA947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 rot="16200000" flipV="1">
            <a:off x="3835327" y="4273929"/>
            <a:ext cx="1309593" cy="1644477"/>
          </a:xfrm>
          <a:prstGeom prst="bentConnector4">
            <a:avLst>
              <a:gd name="adj1" fmla="val 47454"/>
              <a:gd name="adj2" fmla="val 113901"/>
            </a:avLst>
          </a:prstGeom>
          <a:noFill/>
          <a:ln w="19050" cap="flat" cmpd="sng" algn="ctr">
            <a:solidFill>
              <a:schemeClr val="accent4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FCA0B41-C130-45C7-B76F-B6E61DF4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8"/>
          <a:stretch/>
        </p:blipFill>
        <p:spPr>
          <a:xfrm>
            <a:off x="6392470" y="1440410"/>
            <a:ext cx="5578977" cy="2271714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DC5CF-E647-477F-9DAD-7A17FCA82A90}"/>
              </a:ext>
            </a:extLst>
          </p:cNvPr>
          <p:cNvSpPr/>
          <p:nvPr/>
        </p:nvSpPr>
        <p:spPr>
          <a:xfrm>
            <a:off x="6545197" y="3069184"/>
            <a:ext cx="4459133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9DFA67-00DE-4808-8626-375AEE0DEB61}"/>
              </a:ext>
            </a:extLst>
          </p:cNvPr>
          <p:cNvSpPr/>
          <p:nvPr/>
        </p:nvSpPr>
        <p:spPr>
          <a:xfrm>
            <a:off x="7664386" y="2202411"/>
            <a:ext cx="1033464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9056674-5E9B-453B-BE41-0F73F626B1AC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 rot="5400000" flipH="1" flipV="1">
            <a:off x="5153794" y="2577670"/>
            <a:ext cx="2977056" cy="4264884"/>
          </a:xfrm>
          <a:prstGeom prst="bentConnector3">
            <a:avLst>
              <a:gd name="adj1" fmla="val -7679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A4F245-0AEB-4521-9D18-08235502024C}"/>
              </a:ext>
            </a:extLst>
          </p:cNvPr>
          <p:cNvSpPr/>
          <p:nvPr/>
        </p:nvSpPr>
        <p:spPr>
          <a:xfrm>
            <a:off x="8847244" y="4633420"/>
            <a:ext cx="3124203" cy="70747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 문서필드에서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ORDER NUMBER ( 8 )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후속 문서 중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찾음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( J ) : NUMBER  8000001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2C5600-8C19-4FC9-BCE5-7F78023AFFDE}"/>
              </a:ext>
            </a:extLst>
          </p:cNvPr>
          <p:cNvSpPr/>
          <p:nvPr/>
        </p:nvSpPr>
        <p:spPr>
          <a:xfrm>
            <a:off x="8847244" y="5417590"/>
            <a:ext cx="3124203" cy="50423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 문서로부터 만든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Document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Category 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Delivery Number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8760BA-0840-4EA3-A7B4-10161583A386}"/>
              </a:ext>
            </a:extLst>
          </p:cNvPr>
          <p:cNvSpPr/>
          <p:nvPr/>
        </p:nvSpPr>
        <p:spPr>
          <a:xfrm>
            <a:off x="1113704" y="3788048"/>
            <a:ext cx="2500750" cy="50423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 문서로부터 만든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Document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Category 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Delivery Number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148F33-37F3-4CFB-8B66-B96EEEAE5AAC}"/>
              </a:ext>
            </a:extLst>
          </p:cNvPr>
          <p:cNvSpPr/>
          <p:nvPr/>
        </p:nvSpPr>
        <p:spPr>
          <a:xfrm>
            <a:off x="1931872" y="6255827"/>
            <a:ext cx="2500750" cy="50423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후속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판매 또는 납품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청구 문서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고유하게 식별하는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4062331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Material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662922-C3AA-4B53-AF92-9F283E61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3"/>
          <a:stretch/>
        </p:blipFill>
        <p:spPr>
          <a:xfrm>
            <a:off x="1126434" y="1478110"/>
            <a:ext cx="4252912" cy="1593079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BB7C0A-3366-4CA4-864C-2FFD96E8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71"/>
          <a:stretch/>
        </p:blipFill>
        <p:spPr>
          <a:xfrm>
            <a:off x="1126434" y="4129089"/>
            <a:ext cx="7396163" cy="2171700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3551E7-7674-41DF-B139-1EE474B44422}"/>
              </a:ext>
            </a:extLst>
          </p:cNvPr>
          <p:cNvSpPr/>
          <p:nvPr/>
        </p:nvSpPr>
        <p:spPr>
          <a:xfrm>
            <a:off x="1226445" y="2416323"/>
            <a:ext cx="1471612" cy="10001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FECA79-DBE4-443A-8037-CA6653206883}"/>
              </a:ext>
            </a:extLst>
          </p:cNvPr>
          <p:cNvSpPr/>
          <p:nvPr/>
        </p:nvSpPr>
        <p:spPr>
          <a:xfrm>
            <a:off x="5579372" y="5719764"/>
            <a:ext cx="2857500" cy="29051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A3B03C7-9F83-4B22-8698-52E9FECAC7C6}"/>
              </a:ext>
            </a:extLst>
          </p:cNvPr>
          <p:cNvCxnSpPr>
            <a:stCxn id="10" idx="3"/>
          </p:cNvCxnSpPr>
          <p:nvPr/>
        </p:nvCxnSpPr>
        <p:spPr>
          <a:xfrm flipV="1">
            <a:off x="8436872" y="5787530"/>
            <a:ext cx="238125" cy="774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7B312F-7279-4777-B663-C09396C339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8"/>
          <a:stretch/>
        </p:blipFill>
        <p:spPr>
          <a:xfrm>
            <a:off x="6304178" y="1473183"/>
            <a:ext cx="5578977" cy="227171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1F00E-911E-43B3-A78D-3284A8B9AD48}"/>
              </a:ext>
            </a:extLst>
          </p:cNvPr>
          <p:cNvSpPr/>
          <p:nvPr/>
        </p:nvSpPr>
        <p:spPr>
          <a:xfrm>
            <a:off x="6508965" y="3330557"/>
            <a:ext cx="4391026" cy="12382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7D976B-BE20-4CDF-B9F1-07D4CBE48CB5}"/>
              </a:ext>
            </a:extLst>
          </p:cNvPr>
          <p:cNvSpPr/>
          <p:nvPr/>
        </p:nvSpPr>
        <p:spPr>
          <a:xfrm>
            <a:off x="7623391" y="2235184"/>
            <a:ext cx="1033464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E3029E2-9803-40EA-9336-DC630BC18FE7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rot="5400000" flipH="1" flipV="1">
            <a:off x="6423571" y="1533859"/>
            <a:ext cx="2617807" cy="6335031"/>
          </a:xfrm>
          <a:prstGeom prst="bentConnector4">
            <a:avLst>
              <a:gd name="adj1" fmla="val -20176"/>
              <a:gd name="adj2" fmla="val 117877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90CF164-BCF0-4831-BA3A-21743808ED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4" b="53489"/>
          <a:stretch/>
        </p:blipFill>
        <p:spPr>
          <a:xfrm>
            <a:off x="3292476" y="3771275"/>
            <a:ext cx="2762250" cy="727001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74EB3D-B34F-4277-BC49-7DB7E5873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1962"/>
          <a:stretch/>
        </p:blipFill>
        <p:spPr>
          <a:xfrm>
            <a:off x="3297238" y="2413964"/>
            <a:ext cx="2762250" cy="1314450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137460-CF14-4D01-B0BD-284DC4B901F1}"/>
              </a:ext>
            </a:extLst>
          </p:cNvPr>
          <p:cNvSpPr/>
          <p:nvPr/>
        </p:nvSpPr>
        <p:spPr>
          <a:xfrm>
            <a:off x="3278188" y="4199902"/>
            <a:ext cx="2619374" cy="14763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76A2A-89B2-4EE8-82F7-180227E8A3AA}"/>
              </a:ext>
            </a:extLst>
          </p:cNvPr>
          <p:cNvSpPr/>
          <p:nvPr/>
        </p:nvSpPr>
        <p:spPr>
          <a:xfrm>
            <a:off x="4283972" y="5719764"/>
            <a:ext cx="561975" cy="29051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890AE7-7DE1-47C2-8FE9-5E2E4869969C}"/>
              </a:ext>
            </a:extLst>
          </p:cNvPr>
          <p:cNvSpPr/>
          <p:nvPr/>
        </p:nvSpPr>
        <p:spPr>
          <a:xfrm>
            <a:off x="5169797" y="5724527"/>
            <a:ext cx="404812" cy="28098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47B31A-C04D-46FF-96F8-9578B90E4C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9" t="1546"/>
          <a:stretch/>
        </p:blipFill>
        <p:spPr>
          <a:xfrm>
            <a:off x="8682141" y="5247636"/>
            <a:ext cx="328612" cy="1053153"/>
          </a:xfrm>
          <a:prstGeom prst="rect">
            <a:avLst/>
          </a:prstGeom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B92C4B-6302-4757-91E9-0EFDA2118A31}"/>
              </a:ext>
            </a:extLst>
          </p:cNvPr>
          <p:cNvSpPr/>
          <p:nvPr/>
        </p:nvSpPr>
        <p:spPr>
          <a:xfrm>
            <a:off x="8686903" y="5687397"/>
            <a:ext cx="319090" cy="3143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0D365F7-9AA4-476D-BC1C-8A0BD7993395}"/>
              </a:ext>
            </a:extLst>
          </p:cNvPr>
          <p:cNvCxnSpPr>
            <a:cxnSpLocks/>
            <a:stCxn id="20" idx="0"/>
            <a:endCxn id="18" idx="1"/>
          </p:cNvCxnSpPr>
          <p:nvPr/>
        </p:nvCxnSpPr>
        <p:spPr>
          <a:xfrm rot="16200000" flipV="1">
            <a:off x="3599793" y="3952116"/>
            <a:ext cx="1450807" cy="2094015"/>
          </a:xfrm>
          <a:prstGeom prst="bentConnector4">
            <a:avLst>
              <a:gd name="adj1" fmla="val 55063"/>
              <a:gd name="adj2" fmla="val 109160"/>
            </a:avLst>
          </a:prstGeom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1609F9-6636-4E56-A849-C4721079C89D}"/>
              </a:ext>
            </a:extLst>
          </p:cNvPr>
          <p:cNvSpPr/>
          <p:nvPr/>
        </p:nvSpPr>
        <p:spPr>
          <a:xfrm>
            <a:off x="8682141" y="4142527"/>
            <a:ext cx="3124203" cy="70747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선행문서 필드에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위에서 찾은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넣어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후속 문서 중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DOCUMENT( R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찾음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4900000122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638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Material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091689-CA4D-4709-992F-9EB46D39C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73"/>
          <a:stretch/>
        </p:blipFill>
        <p:spPr>
          <a:xfrm>
            <a:off x="1126434" y="1473010"/>
            <a:ext cx="7034213" cy="1843085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F7BDDE-0015-4912-ACBE-6D2BE31DD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8"/>
          <a:stretch/>
        </p:blipFill>
        <p:spPr>
          <a:xfrm>
            <a:off x="1099930" y="5532373"/>
            <a:ext cx="10203718" cy="904707"/>
          </a:xfrm>
          <a:prstGeom prst="rect">
            <a:avLst/>
          </a:prstGeom>
          <a:ln>
            <a:noFill/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D3384A-D376-4C70-963D-633D0A7A6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6"/>
          <a:stretch/>
        </p:blipFill>
        <p:spPr>
          <a:xfrm>
            <a:off x="6059488" y="1473010"/>
            <a:ext cx="5244160" cy="4009344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ABBD7B-E1A3-426F-B3D2-5C86FE3F7B6F}"/>
              </a:ext>
            </a:extLst>
          </p:cNvPr>
          <p:cNvSpPr/>
          <p:nvPr/>
        </p:nvSpPr>
        <p:spPr>
          <a:xfrm>
            <a:off x="8895142" y="6055694"/>
            <a:ext cx="369727" cy="3813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0E678B-8DAA-4F72-B317-F950C9552A2F}"/>
              </a:ext>
            </a:extLst>
          </p:cNvPr>
          <p:cNvSpPr/>
          <p:nvPr/>
        </p:nvSpPr>
        <p:spPr>
          <a:xfrm>
            <a:off x="10575338" y="6055694"/>
            <a:ext cx="271338" cy="26627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E75368-CEFB-43ED-A440-7A9A73FAAC5D}"/>
              </a:ext>
            </a:extLst>
          </p:cNvPr>
          <p:cNvSpPr/>
          <p:nvPr/>
        </p:nvSpPr>
        <p:spPr>
          <a:xfrm>
            <a:off x="1317184" y="2708149"/>
            <a:ext cx="2419244" cy="1506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7D4AAC-C86A-47A1-A2B5-433484C2F032}"/>
              </a:ext>
            </a:extLst>
          </p:cNvPr>
          <p:cNvSpPr/>
          <p:nvPr/>
        </p:nvSpPr>
        <p:spPr>
          <a:xfrm>
            <a:off x="8056178" y="2392839"/>
            <a:ext cx="542869" cy="13489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54D5E1-F331-4BFA-A723-CE8133D0219C}"/>
              </a:ext>
            </a:extLst>
          </p:cNvPr>
          <p:cNvSpPr/>
          <p:nvPr/>
        </p:nvSpPr>
        <p:spPr>
          <a:xfrm>
            <a:off x="6246535" y="3675101"/>
            <a:ext cx="3223285" cy="13489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FB1265-ED53-43BB-A004-381CD961113E}"/>
              </a:ext>
            </a:extLst>
          </p:cNvPr>
          <p:cNvSpPr/>
          <p:nvPr/>
        </p:nvSpPr>
        <p:spPr>
          <a:xfrm>
            <a:off x="1126434" y="3429000"/>
            <a:ext cx="3124203" cy="70747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MSEG |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위에서 찾은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DOCUMENT , 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 ( 1, 2 ) , YEAR( 2015 )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수량 및 금액 계산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2C56B3-8094-4807-B86A-B049A23731D3}"/>
              </a:ext>
            </a:extLst>
          </p:cNvPr>
          <p:cNvSpPr/>
          <p:nvPr/>
        </p:nvSpPr>
        <p:spPr>
          <a:xfrm>
            <a:off x="1558921" y="6055693"/>
            <a:ext cx="411769" cy="3813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55C6A54-19B4-437C-B0FC-7A6E3E5866D7}"/>
              </a:ext>
            </a:extLst>
          </p:cNvPr>
          <p:cNvCxnSpPr>
            <a:cxnSpLocks/>
            <a:stCxn id="21" idx="0"/>
            <a:endCxn id="27" idx="3"/>
          </p:cNvCxnSpPr>
          <p:nvPr/>
        </p:nvCxnSpPr>
        <p:spPr>
          <a:xfrm rot="16200000" flipV="1">
            <a:off x="8933843" y="4278529"/>
            <a:ext cx="2313143" cy="1241187"/>
          </a:xfrm>
          <a:prstGeom prst="bentConnector2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1CE9567-E36D-40D2-892F-B873EE9893E7}"/>
              </a:ext>
            </a:extLst>
          </p:cNvPr>
          <p:cNvCxnSpPr>
            <a:cxnSpLocks/>
            <a:stCxn id="31" idx="2"/>
            <a:endCxn id="25" idx="1"/>
          </p:cNvCxnSpPr>
          <p:nvPr/>
        </p:nvCxnSpPr>
        <p:spPr>
          <a:xfrm rot="5400000" flipH="1" flipV="1">
            <a:off x="2922097" y="1302998"/>
            <a:ext cx="3976789" cy="6291372"/>
          </a:xfrm>
          <a:prstGeom prst="bentConnector4">
            <a:avLst>
              <a:gd name="adj1" fmla="val -5748"/>
              <a:gd name="adj2" fmla="val 58485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FE89051-9C46-47DC-9D2F-69530F131A83}"/>
              </a:ext>
            </a:extLst>
          </p:cNvPr>
          <p:cNvCxnSpPr>
            <a:cxnSpLocks/>
            <a:stCxn id="31" idx="0"/>
            <a:endCxn id="23" idx="3"/>
          </p:cNvCxnSpPr>
          <p:nvPr/>
        </p:nvCxnSpPr>
        <p:spPr>
          <a:xfrm rot="5400000" flipH="1" flipV="1">
            <a:off x="1114512" y="3433777"/>
            <a:ext cx="3272211" cy="1971622"/>
          </a:xfrm>
          <a:prstGeom prst="bentConnector4">
            <a:avLst>
              <a:gd name="adj1" fmla="val 45637"/>
              <a:gd name="adj2" fmla="val 152109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4456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BDAE33-1DA4-43D7-8386-5F997376CD02}"/>
              </a:ext>
            </a:extLst>
          </p:cNvPr>
          <p:cNvSpPr txBox="1"/>
          <p:nvPr/>
        </p:nvSpPr>
        <p:spPr>
          <a:xfrm>
            <a:off x="1099930" y="350053"/>
            <a:ext cx="338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ales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Distribution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8B267751-DCC4-4A83-959C-B1EE0CBC49C4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191042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DE3C9B-DC62-4BB8-A814-A896D53A4271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Information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3" name="Group 76">
            <a:extLst>
              <a:ext uri="{FF2B5EF4-FFF2-40B4-BE49-F238E27FC236}">
                <a16:creationId xmlns:a16="http://schemas.microsoft.com/office/drawing/2014/main" id="{8ECCFD98-271C-4233-AB8E-49E97E630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41807"/>
              </p:ext>
            </p:extLst>
          </p:nvPr>
        </p:nvGraphicFramePr>
        <p:xfrm>
          <a:off x="1126434" y="1383933"/>
          <a:ext cx="10002510" cy="53180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8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3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5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Report Name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Sales &amp; Distribution Information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Sub Process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Sales Distribution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5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Purpose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판매오더부터 배송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.. Billing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까지 보기 위해 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Open SO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에 대해서 직접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Delivery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처리 업무도 가능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Definition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SD DOC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번호를 통한 관련 정보로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Delivery ( GI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포함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및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Billing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등의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SD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흐름 전반적인 정보를 가져 옴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Open SO Quantity :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오더는 생성되었지만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Delivery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 아직 되지 않은 수량 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Formula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Open SO Quantity = SO Quantity – Good Issue Quantity</a:t>
                      </a: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SO Processing Qty = Default : Open SO / Input-Mode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통해 업무 진행 가능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SO Amount = SO Quantity * Net price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Frequency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2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Dimension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Characteristics :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Sales Doc. No. , Item, Customer, Name, Material, Material Description, SO Q’ty, Open SO Q’ty, SO Processing Qty, Unit, Net Price, Currency, SO Amount, Delivery Doc., GI DOC, Year, Movement Type, GI Q’ty,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    GI Amount, Billing Doc. Billing Amount</a:t>
                      </a:r>
                      <a:endParaRPr kumimoji="0" lang="en-US" altLang="en-US" sz="11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Key figures :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SO Q’ty, Open SO Q’ty, Processing SO, SO Amount, GI Q’ty, GI Amount, Billing Amount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0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Comments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2563" marR="0" lvl="0" indent="-182563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Sales Doc. No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클릭 시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Sales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Document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조회 화면으로 이동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 ( T-CODE: VA03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Customer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정보 더블클릭 시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Custom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 조회 화면으로 이동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 ( XD03 )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자재 정보 클릭 시 자재 정보 조회 화면으로 이동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 MM03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자재 정보는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SAP Logon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 언어에 따라 다르게 적용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SO Processing Qty =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부족한 수량만큼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Input Mode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 원하는 수량을 입력한 뒤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GI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수행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5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Data source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VA03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5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Plant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1710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Issue No.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Contact person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charset="0"/>
                      </a:endParaRPr>
                    </a:p>
                  </a:txBody>
                  <a:tcPr marL="72000" marR="72000" marT="36007" marB="36007" anchor="ctr" horzOverflow="overflow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436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CAE10B-FB01-4ED4-BC1D-FB37B8E533AA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593AC-9379-4956-B3BA-F3E0193F8BE2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Billing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" name="Straight Connector 4">
            <a:extLst>
              <a:ext uri="{FF2B5EF4-FFF2-40B4-BE49-F238E27FC236}">
                <a16:creationId xmlns:a16="http://schemas.microsoft.com/office/drawing/2014/main" id="{B0012F99-D689-4520-862E-75B428224BC9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C29F3F-A3E5-40C4-852F-E8C060A83602}"/>
              </a:ext>
            </a:extLst>
          </p:cNvPr>
          <p:cNvSpPr/>
          <p:nvPr/>
        </p:nvSpPr>
        <p:spPr>
          <a:xfrm>
            <a:off x="9135939" y="1023938"/>
            <a:ext cx="2835508" cy="3429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VBFA | SALES DOCUMENT FLOW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0DDFD0-ECAB-4583-8137-A20C58AC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7"/>
          <a:stretch/>
        </p:blipFill>
        <p:spPr>
          <a:xfrm>
            <a:off x="1099930" y="1493783"/>
            <a:ext cx="4309680" cy="2222024"/>
          </a:xfrm>
          <a:prstGeom prst="rect">
            <a:avLst/>
          </a:prstGeom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992C7B6-B561-4140-9C3B-339016F0F236}"/>
              </a:ext>
            </a:extLst>
          </p:cNvPr>
          <p:cNvSpPr txBox="1"/>
          <p:nvPr/>
        </p:nvSpPr>
        <p:spPr>
          <a:xfrm>
            <a:off x="8847244" y="3856093"/>
            <a:ext cx="3124203" cy="57040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SALES ORDER NUMBER ( 8 )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로 확인 할 수 있는 것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FOLLOWING DOC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80000001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SUBSEQUENT DOC :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DELIVERY ( J 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49931A-0EE1-4053-92E3-37893958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7"/>
          <a:stretch/>
        </p:blipFill>
        <p:spPr>
          <a:xfrm>
            <a:off x="1099930" y="4636541"/>
            <a:ext cx="7360852" cy="1562098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677382-3851-44E8-8963-0DB1A5E326DF}"/>
              </a:ext>
            </a:extLst>
          </p:cNvPr>
          <p:cNvSpPr/>
          <p:nvPr/>
        </p:nvSpPr>
        <p:spPr>
          <a:xfrm>
            <a:off x="1233281" y="2593920"/>
            <a:ext cx="1714118" cy="1238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CA72C-DF0D-46BE-9397-6DA17140C89C}"/>
              </a:ext>
            </a:extLst>
          </p:cNvPr>
          <p:cNvSpPr/>
          <p:nvPr/>
        </p:nvSpPr>
        <p:spPr>
          <a:xfrm>
            <a:off x="4233655" y="5750964"/>
            <a:ext cx="552450" cy="447676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9FB503-8B77-4F95-A744-4B8E5573D0F7}"/>
              </a:ext>
            </a:extLst>
          </p:cNvPr>
          <p:cNvSpPr/>
          <p:nvPr/>
        </p:nvSpPr>
        <p:spPr>
          <a:xfrm>
            <a:off x="5109955" y="5750964"/>
            <a:ext cx="404812" cy="44767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0D8A17-41C0-4279-8AE2-2918B6B97F18}"/>
              </a:ext>
            </a:extLst>
          </p:cNvPr>
          <p:cNvSpPr/>
          <p:nvPr/>
        </p:nvSpPr>
        <p:spPr>
          <a:xfrm>
            <a:off x="5538579" y="5750964"/>
            <a:ext cx="2847975" cy="44767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CB4BEE-5477-465B-9065-DF60BD04F2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24"/>
          <a:stretch/>
        </p:blipFill>
        <p:spPr>
          <a:xfrm>
            <a:off x="3686934" y="2641147"/>
            <a:ext cx="2514600" cy="2290761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8C3117-356D-4F23-A72C-1A203F3DAE96}"/>
              </a:ext>
            </a:extLst>
          </p:cNvPr>
          <p:cNvSpPr/>
          <p:nvPr/>
        </p:nvSpPr>
        <p:spPr>
          <a:xfrm>
            <a:off x="3667884" y="4374695"/>
            <a:ext cx="2362200" cy="13335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73208D2-BD9F-41F8-A25C-B2594E0F79B8}"/>
              </a:ext>
            </a:extLst>
          </p:cNvPr>
          <p:cNvCxnSpPr>
            <a:cxnSpLocks/>
            <a:stCxn id="15" idx="0"/>
            <a:endCxn id="18" idx="1"/>
          </p:cNvCxnSpPr>
          <p:nvPr/>
        </p:nvCxnSpPr>
        <p:spPr>
          <a:xfrm rot="16200000" flipV="1">
            <a:off x="3835327" y="4273929"/>
            <a:ext cx="1309593" cy="1644477"/>
          </a:xfrm>
          <a:prstGeom prst="bentConnector4">
            <a:avLst>
              <a:gd name="adj1" fmla="val 47454"/>
              <a:gd name="adj2" fmla="val 113901"/>
            </a:avLst>
          </a:prstGeom>
          <a:noFill/>
          <a:ln w="19050" cap="flat" cmpd="sng" algn="ctr">
            <a:solidFill>
              <a:schemeClr val="accent4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8B3A199-71BB-4C5B-B05D-2231D24A87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8"/>
          <a:stretch/>
        </p:blipFill>
        <p:spPr>
          <a:xfrm>
            <a:off x="6392470" y="1440410"/>
            <a:ext cx="5578977" cy="2271714"/>
          </a:xfrm>
          <a:prstGeom prst="rect">
            <a:avLst/>
          </a:prstGeom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C51414-673D-4984-BA06-F6AEC90A2F75}"/>
              </a:ext>
            </a:extLst>
          </p:cNvPr>
          <p:cNvSpPr/>
          <p:nvPr/>
        </p:nvSpPr>
        <p:spPr>
          <a:xfrm>
            <a:off x="6545197" y="3069184"/>
            <a:ext cx="4459133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A37751-37D5-474D-A6F9-910537850A9E}"/>
              </a:ext>
            </a:extLst>
          </p:cNvPr>
          <p:cNvSpPr/>
          <p:nvPr/>
        </p:nvSpPr>
        <p:spPr>
          <a:xfrm>
            <a:off x="7664386" y="2202411"/>
            <a:ext cx="1033464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DCC235B-7D61-4112-9C9B-779B588E55E6}"/>
              </a:ext>
            </a:extLst>
          </p:cNvPr>
          <p:cNvCxnSpPr>
            <a:cxnSpLocks/>
            <a:stCxn id="14" idx="2"/>
            <a:endCxn id="21" idx="2"/>
          </p:cNvCxnSpPr>
          <p:nvPr/>
        </p:nvCxnSpPr>
        <p:spPr>
          <a:xfrm rot="5400000" flipH="1" flipV="1">
            <a:off x="5153794" y="2577670"/>
            <a:ext cx="2977056" cy="4264884"/>
          </a:xfrm>
          <a:prstGeom prst="bentConnector3">
            <a:avLst>
              <a:gd name="adj1" fmla="val -7679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6B5722-CA96-4B12-9368-3A659F3E4C71}"/>
              </a:ext>
            </a:extLst>
          </p:cNvPr>
          <p:cNvSpPr/>
          <p:nvPr/>
        </p:nvSpPr>
        <p:spPr>
          <a:xfrm>
            <a:off x="8847244" y="4570466"/>
            <a:ext cx="3124203" cy="70747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 문서필드에서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ORDER NUMBER ( 8 )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후속 문서 중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찾음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( J ) : NUMBER  8000001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61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Billing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662922-C3AA-4B53-AF92-9F283E61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3"/>
          <a:stretch/>
        </p:blipFill>
        <p:spPr>
          <a:xfrm>
            <a:off x="1126434" y="1478110"/>
            <a:ext cx="4252912" cy="1593079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BB7C0A-3366-4CA4-864C-2FFD96E8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71"/>
          <a:stretch/>
        </p:blipFill>
        <p:spPr>
          <a:xfrm>
            <a:off x="1126434" y="4129089"/>
            <a:ext cx="7396163" cy="2171700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3551E7-7674-41DF-B139-1EE474B44422}"/>
              </a:ext>
            </a:extLst>
          </p:cNvPr>
          <p:cNvSpPr/>
          <p:nvPr/>
        </p:nvSpPr>
        <p:spPr>
          <a:xfrm>
            <a:off x="1226445" y="2416323"/>
            <a:ext cx="1471612" cy="10001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FECA79-DBE4-443A-8037-CA6653206883}"/>
              </a:ext>
            </a:extLst>
          </p:cNvPr>
          <p:cNvSpPr/>
          <p:nvPr/>
        </p:nvSpPr>
        <p:spPr>
          <a:xfrm>
            <a:off x="5586516" y="5981748"/>
            <a:ext cx="2857500" cy="14049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7B312F-7279-4777-B663-C09396C339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8"/>
          <a:stretch/>
        </p:blipFill>
        <p:spPr>
          <a:xfrm>
            <a:off x="6304178" y="1473183"/>
            <a:ext cx="5578977" cy="227171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1F00E-911E-43B3-A78D-3284A8B9AD48}"/>
              </a:ext>
            </a:extLst>
          </p:cNvPr>
          <p:cNvSpPr/>
          <p:nvPr/>
        </p:nvSpPr>
        <p:spPr>
          <a:xfrm>
            <a:off x="6508965" y="3598790"/>
            <a:ext cx="4391026" cy="123827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7D976B-BE20-4CDF-B9F1-07D4CBE48CB5}"/>
              </a:ext>
            </a:extLst>
          </p:cNvPr>
          <p:cNvSpPr/>
          <p:nvPr/>
        </p:nvSpPr>
        <p:spPr>
          <a:xfrm>
            <a:off x="7623391" y="2235184"/>
            <a:ext cx="1033464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E3029E2-9803-40EA-9336-DC630BC18FE7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rot="5400000" flipH="1" flipV="1">
            <a:off x="6490059" y="1715272"/>
            <a:ext cx="2464499" cy="6355363"/>
          </a:xfrm>
          <a:prstGeom prst="bentConnector4">
            <a:avLst>
              <a:gd name="adj1" fmla="val -9276"/>
              <a:gd name="adj2" fmla="val 115167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874EB3D-B34F-4277-BC49-7DB7E5873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1962"/>
          <a:stretch/>
        </p:blipFill>
        <p:spPr>
          <a:xfrm>
            <a:off x="3297238" y="2413964"/>
            <a:ext cx="2762250" cy="1314450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276A2A-89B2-4EE8-82F7-180227E8A3AA}"/>
              </a:ext>
            </a:extLst>
          </p:cNvPr>
          <p:cNvSpPr/>
          <p:nvPr/>
        </p:nvSpPr>
        <p:spPr>
          <a:xfrm>
            <a:off x="4291012" y="6010279"/>
            <a:ext cx="507231" cy="11492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890AE7-7DE1-47C2-8FE9-5E2E4869969C}"/>
              </a:ext>
            </a:extLst>
          </p:cNvPr>
          <p:cNvSpPr/>
          <p:nvPr/>
        </p:nvSpPr>
        <p:spPr>
          <a:xfrm>
            <a:off x="5169797" y="5997494"/>
            <a:ext cx="323850" cy="140493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0D365F7-9AA4-476D-BC1C-8A0BD7993395}"/>
              </a:ext>
            </a:extLst>
          </p:cNvPr>
          <p:cNvCxnSpPr>
            <a:cxnSpLocks/>
            <a:stCxn id="20" idx="0"/>
            <a:endCxn id="18" idx="1"/>
          </p:cNvCxnSpPr>
          <p:nvPr/>
        </p:nvCxnSpPr>
        <p:spPr>
          <a:xfrm rot="16200000" flipV="1">
            <a:off x="3263182" y="3928953"/>
            <a:ext cx="2102597" cy="2034485"/>
          </a:xfrm>
          <a:prstGeom prst="bentConnector4">
            <a:avLst>
              <a:gd name="adj1" fmla="val 50744"/>
              <a:gd name="adj2" fmla="val 120277"/>
            </a:avLst>
          </a:prstGeom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1609F9-6636-4E56-A849-C4721079C89D}"/>
              </a:ext>
            </a:extLst>
          </p:cNvPr>
          <p:cNvSpPr/>
          <p:nvPr/>
        </p:nvSpPr>
        <p:spPr>
          <a:xfrm>
            <a:off x="8682141" y="4142527"/>
            <a:ext cx="3124203" cy="84911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선행문서 필드에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위에서 찾은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넣어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후속 문서 중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INVOICE DOCUMENT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찾음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BILLING DOCUMENT ( M )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E48BA96-8337-48DC-ACB0-21A836973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416" r="-1" b="57607"/>
          <a:stretch/>
        </p:blipFill>
        <p:spPr>
          <a:xfrm>
            <a:off x="3297238" y="3812229"/>
            <a:ext cx="2762250" cy="727001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137460-CF14-4D01-B0BD-284DC4B901F1}"/>
              </a:ext>
            </a:extLst>
          </p:cNvPr>
          <p:cNvSpPr/>
          <p:nvPr/>
        </p:nvSpPr>
        <p:spPr>
          <a:xfrm>
            <a:off x="3297237" y="3821079"/>
            <a:ext cx="2619374" cy="14763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436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ow to Validate_?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Order : Billing Document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034E4C-41F0-4969-A368-3F04ECCB6B7F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0C7B191-0D37-40BB-8657-646961617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12"/>
          <a:stretch/>
        </p:blipFill>
        <p:spPr>
          <a:xfrm>
            <a:off x="1099930" y="1540587"/>
            <a:ext cx="10634244" cy="1796448"/>
          </a:xfrm>
          <a:prstGeom prst="rect">
            <a:avLst/>
          </a:prstGeom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A1617D-650C-4A05-B5DC-4EF12E8314E2}"/>
              </a:ext>
            </a:extLst>
          </p:cNvPr>
          <p:cNvSpPr/>
          <p:nvPr/>
        </p:nvSpPr>
        <p:spPr>
          <a:xfrm>
            <a:off x="10308184" y="2841409"/>
            <a:ext cx="538492" cy="4956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D560EA78-147A-48FD-BD73-790C5E2EE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22"/>
          <a:stretch/>
        </p:blipFill>
        <p:spPr>
          <a:xfrm>
            <a:off x="1099930" y="3520966"/>
            <a:ext cx="7039355" cy="27721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C01F9D-B324-4A48-BD81-C7D840669518}"/>
              </a:ext>
            </a:extLst>
          </p:cNvPr>
          <p:cNvSpPr/>
          <p:nvPr/>
        </p:nvSpPr>
        <p:spPr>
          <a:xfrm>
            <a:off x="3529011" y="4754292"/>
            <a:ext cx="2482905" cy="19082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FFF302B-922D-4DEC-B5DE-75352F1FD093}"/>
              </a:ext>
            </a:extLst>
          </p:cNvPr>
          <p:cNvCxnSpPr>
            <a:cxnSpLocks/>
            <a:stCxn id="11" idx="3"/>
            <a:endCxn id="3" idx="3"/>
          </p:cNvCxnSpPr>
          <p:nvPr/>
        </p:nvCxnSpPr>
        <p:spPr>
          <a:xfrm flipV="1">
            <a:off x="6011916" y="3089222"/>
            <a:ext cx="4834760" cy="1760483"/>
          </a:xfrm>
          <a:prstGeom prst="bentConnector3">
            <a:avLst>
              <a:gd name="adj1" fmla="val 118206"/>
            </a:avLst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182804-3090-4C5F-BE69-871480AF8971}"/>
              </a:ext>
            </a:extLst>
          </p:cNvPr>
          <p:cNvSpPr/>
          <p:nvPr/>
        </p:nvSpPr>
        <p:spPr>
          <a:xfrm>
            <a:off x="8550761" y="3520967"/>
            <a:ext cx="3124203" cy="7357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VBRP |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위에서 찾은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INVOICE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 NUMBER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수량 및 금액을 찾음 </a:t>
            </a:r>
          </a:p>
        </p:txBody>
      </p:sp>
    </p:spTree>
    <p:extLst>
      <p:ext uri="{BB962C8B-B14F-4D97-AF65-F5344CB8AC3E}">
        <p14:creationId xmlns:p14="http://schemas.microsoft.com/office/powerpoint/2010/main" val="2256586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57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EC8E75-D652-4D9F-881D-6FB788A1873B}"/>
              </a:ext>
            </a:extLst>
          </p:cNvPr>
          <p:cNvSpPr txBox="1"/>
          <p:nvPr/>
        </p:nvSpPr>
        <p:spPr>
          <a:xfrm>
            <a:off x="1099930" y="350053"/>
            <a:ext cx="338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ayout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D826DBF9-B80D-4BAB-8A28-2FAFE70B1587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191042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56328B-99A0-4D37-93C9-12B4D6D30A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&amp; Distribution Info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813CA-9982-4BE5-ABFD-D773C8AB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4" y="2395537"/>
            <a:ext cx="4371975" cy="206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B3E0EF-8327-4B30-9356-887944FDB2E8}"/>
              </a:ext>
            </a:extLst>
          </p:cNvPr>
          <p:cNvSpPr txBox="1"/>
          <p:nvPr/>
        </p:nvSpPr>
        <p:spPr>
          <a:xfrm>
            <a:off x="749268" y="3754727"/>
            <a:ext cx="37716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24</a:t>
            </a:r>
          </a:p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25</a:t>
            </a:r>
          </a:p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1A20A-BEE5-4E05-A62D-7143541E758C}"/>
              </a:ext>
            </a:extLst>
          </p:cNvPr>
          <p:cNvSpPr txBox="1"/>
          <p:nvPr/>
        </p:nvSpPr>
        <p:spPr>
          <a:xfrm>
            <a:off x="1126434" y="1863131"/>
            <a:ext cx="16473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lang="en-US" altLang="ko-KR" i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4A706-6C73-4F5B-BCE0-7CAD7C8ADBD6}"/>
              </a:ext>
            </a:extLst>
          </p:cNvPr>
          <p:cNvSpPr txBox="1"/>
          <p:nvPr/>
        </p:nvSpPr>
        <p:spPr>
          <a:xfrm>
            <a:off x="7117453" y="531817"/>
            <a:ext cx="16473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kumimoji="0" lang="en-US" altLang="ko-KR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29C4B2-A397-4DC1-9DCD-9508A93C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53" y="1047750"/>
            <a:ext cx="3948113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97EE98-B267-40F6-A2E2-729CA5D49D09}"/>
              </a:ext>
            </a:extLst>
          </p:cNvPr>
          <p:cNvSpPr/>
          <p:nvPr/>
        </p:nvSpPr>
        <p:spPr>
          <a:xfrm>
            <a:off x="1061415" y="2160878"/>
            <a:ext cx="4810161" cy="2621507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B8D9FB-BBEB-487C-967A-DDC107BB1067}"/>
              </a:ext>
            </a:extLst>
          </p:cNvPr>
          <p:cNvSpPr/>
          <p:nvPr/>
        </p:nvSpPr>
        <p:spPr>
          <a:xfrm>
            <a:off x="1061415" y="2434833"/>
            <a:ext cx="4810161" cy="2621507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635B15-2610-43CB-9669-AED222C33083}"/>
              </a:ext>
            </a:extLst>
          </p:cNvPr>
          <p:cNvSpPr/>
          <p:nvPr/>
        </p:nvSpPr>
        <p:spPr>
          <a:xfrm>
            <a:off x="1061415" y="2612181"/>
            <a:ext cx="4810161" cy="262150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5A8AF4-EF74-4AD4-B72A-2A2ED242928B}"/>
              </a:ext>
            </a:extLst>
          </p:cNvPr>
          <p:cNvSpPr/>
          <p:nvPr/>
        </p:nvSpPr>
        <p:spPr>
          <a:xfrm>
            <a:off x="1061414" y="2812559"/>
            <a:ext cx="4810161" cy="262150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4B7888-F4C3-4D8A-9388-4F339F5FEDA2}"/>
              </a:ext>
            </a:extLst>
          </p:cNvPr>
          <p:cNvSpPr/>
          <p:nvPr/>
        </p:nvSpPr>
        <p:spPr>
          <a:xfrm>
            <a:off x="1061414" y="2989907"/>
            <a:ext cx="4810161" cy="262150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C8E75-D652-4D9F-881D-6FB788A1873B}"/>
              </a:ext>
            </a:extLst>
          </p:cNvPr>
          <p:cNvSpPr txBox="1"/>
          <p:nvPr/>
        </p:nvSpPr>
        <p:spPr>
          <a:xfrm>
            <a:off x="1099930" y="350053"/>
            <a:ext cx="338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ayout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D826DBF9-B80D-4BAB-8A28-2FAFE70B1587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191042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56328B-99A0-4D37-93C9-12B4D6D30A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S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ales &amp; Distribution Info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380CA-E935-4DFD-BD0F-81418580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453" y="1085997"/>
            <a:ext cx="3948113" cy="4762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6FAB19-787D-401E-B089-CDD4210B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3" y="2065502"/>
            <a:ext cx="4810113" cy="369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39E332-0824-4527-8F0D-FA48697EDD84}"/>
              </a:ext>
            </a:extLst>
          </p:cNvPr>
          <p:cNvSpPr txBox="1"/>
          <p:nvPr/>
        </p:nvSpPr>
        <p:spPr>
          <a:xfrm>
            <a:off x="1061463" y="1500403"/>
            <a:ext cx="16473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kumimoji="0" lang="en-US" altLang="ko-KR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E4EE65-D108-43E9-AFC5-A7635D57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13" y="3004809"/>
            <a:ext cx="4810161" cy="262150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12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Logic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297A50B-FF02-410E-B40E-A479542CDB66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191042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Technical Logic For Definition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1B66A43D-F8C7-4B93-A735-0482B2EFB78A}"/>
              </a:ext>
            </a:extLst>
          </p:cNvPr>
          <p:cNvSpPr/>
          <p:nvPr/>
        </p:nvSpPr>
        <p:spPr>
          <a:xfrm>
            <a:off x="723689" y="1696823"/>
            <a:ext cx="3289955" cy="433633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Transaction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Order ( VA03 )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VBAK ( Sales Doc. Header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VBAP ( Sales Doc. Item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MAKT ( Material Description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LIPS ( Sales Doc. Delivery Item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VBFA ( Doc. Flow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MESG ( Doc. Segment : Material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VBRP ( Billing Doc. : Item Data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FEBF3928-3F7D-48D7-804C-7F132C754ABD}"/>
              </a:ext>
            </a:extLst>
          </p:cNvPr>
          <p:cNvSpPr/>
          <p:nvPr/>
        </p:nvSpPr>
        <p:spPr>
          <a:xfrm>
            <a:off x="8125803" y="1696823"/>
            <a:ext cx="3289955" cy="433633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Condition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Doc.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SO Q’ty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Processing Q’ty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Delivery 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 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Movement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 Q’ty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Billing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Billing Amount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8EE12D7F-3DE7-46EF-A877-8D52875A86CF}"/>
              </a:ext>
            </a:extLst>
          </p:cNvPr>
          <p:cNvSpPr/>
          <p:nvPr/>
        </p:nvSpPr>
        <p:spPr>
          <a:xfrm>
            <a:off x="4451022" y="1696823"/>
            <a:ext cx="3289955" cy="433633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Transformation Rule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Doc. No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클릭 시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Sales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Document 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 화면으로 이동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(VA03)</a:t>
            </a:r>
          </a:p>
          <a:p>
            <a:pPr marL="182563" marR="0" lvl="0" indent="-182563" algn="l" defTabSz="914400" rtl="0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Customer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정보 더블클릭 시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Custom 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 조회 화면으로 이동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(XD03)</a:t>
            </a:r>
          </a:p>
          <a:p>
            <a:pPr marL="182563" marR="0" lvl="0" indent="-182563" algn="l" defTabSz="914400" rtl="0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자재 정보 클릭 시 자재 정보 조회 화면으로 이동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하며 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(MM03) 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SAP Logon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언어에 따라 다르게 적용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82563" marR="0" lvl="0" indent="-182563" algn="l" defTabSz="914400" rtl="0" eaLnBrk="0" fontAlgn="base" latinLnBrk="0" hangingPunct="0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Processing Qty = 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부족한 수량만큼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 Mode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원하는 수량을 입력한 뒤 </a:t>
            </a:r>
            <a:r>
              <a:rPr kumimoji="0" lang="en-US" altLang="ko-KR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 </a:t>
            </a:r>
            <a:r>
              <a:rPr kumimoji="0" lang="ko-KR" altLang="en-US" sz="1200" b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F8C4E-ED5F-4EB5-83DD-B8CA951050BB}"/>
              </a:ext>
            </a:extLst>
          </p:cNvPr>
          <p:cNvSpPr txBox="1"/>
          <p:nvPr/>
        </p:nvSpPr>
        <p:spPr>
          <a:xfrm>
            <a:off x="1545001" y="1512157"/>
            <a:ext cx="16473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kumimoji="0" lang="en-US" altLang="ko-KR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DE8A7-DFD9-47E8-80B7-7EB3CD85E116}"/>
              </a:ext>
            </a:extLst>
          </p:cNvPr>
          <p:cNvSpPr txBox="1"/>
          <p:nvPr/>
        </p:nvSpPr>
        <p:spPr>
          <a:xfrm>
            <a:off x="8999666" y="1512157"/>
            <a:ext cx="164733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kumimoji="0" lang="en-US" altLang="ko-KR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Report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5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297A50B-FF02-410E-B40E-A479542CDB66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O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verview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 descr="스크린샷, 그룹이(가) 표시된 사진&#10;&#10;자동 생성된 설명">
            <a:extLst>
              <a:ext uri="{FF2B5EF4-FFF2-40B4-BE49-F238E27FC236}">
                <a16:creationId xmlns:a16="http://schemas.microsoft.com/office/drawing/2014/main" id="{B1B15D57-328D-44CC-87C4-BE4FD3F4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/>
        </p:blipFill>
        <p:spPr>
          <a:xfrm>
            <a:off x="1126434" y="1414955"/>
            <a:ext cx="8421317" cy="50857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FF18CC-52C2-42FE-80A4-79833712F197}"/>
              </a:ext>
            </a:extLst>
          </p:cNvPr>
          <p:cNvSpPr/>
          <p:nvPr/>
        </p:nvSpPr>
        <p:spPr>
          <a:xfrm>
            <a:off x="1165470" y="1909552"/>
            <a:ext cx="1457127" cy="1714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9B523D-3E9E-4F0F-9687-445440F487B9}"/>
              </a:ext>
            </a:extLst>
          </p:cNvPr>
          <p:cNvSpPr/>
          <p:nvPr/>
        </p:nvSpPr>
        <p:spPr>
          <a:xfrm>
            <a:off x="1728334" y="4993884"/>
            <a:ext cx="1150206" cy="4166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A44C3A-3BA4-4032-BF3E-6E43484F3231}"/>
              </a:ext>
            </a:extLst>
          </p:cNvPr>
          <p:cNvSpPr/>
          <p:nvPr/>
        </p:nvSpPr>
        <p:spPr>
          <a:xfrm>
            <a:off x="4261945" y="4989332"/>
            <a:ext cx="1003738" cy="4166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6D92BA-4C0A-4C39-B38E-16B2D1C530AF}"/>
              </a:ext>
            </a:extLst>
          </p:cNvPr>
          <p:cNvSpPr/>
          <p:nvPr/>
        </p:nvSpPr>
        <p:spPr>
          <a:xfrm>
            <a:off x="5487037" y="4511437"/>
            <a:ext cx="691350" cy="1507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요청 날짜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2D162F-8381-4D83-9262-244666B9413B}"/>
              </a:ext>
            </a:extLst>
          </p:cNvPr>
          <p:cNvSpPr/>
          <p:nvPr/>
        </p:nvSpPr>
        <p:spPr>
          <a:xfrm>
            <a:off x="1364145" y="5458535"/>
            <a:ext cx="957801" cy="17145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ITEM : KEY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807409-1897-439D-A39A-60FEDA141EE9}"/>
              </a:ext>
            </a:extLst>
          </p:cNvPr>
          <p:cNvSpPr/>
          <p:nvPr/>
        </p:nvSpPr>
        <p:spPr>
          <a:xfrm>
            <a:off x="5265683" y="4989333"/>
            <a:ext cx="567029" cy="4166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5AB873-43DC-4417-AED2-53B7BF8177CE}"/>
              </a:ext>
            </a:extLst>
          </p:cNvPr>
          <p:cNvSpPr/>
          <p:nvPr/>
        </p:nvSpPr>
        <p:spPr>
          <a:xfrm>
            <a:off x="1353320" y="4989332"/>
            <a:ext cx="320885" cy="41660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515AD2E-5F28-4651-A480-8F49A409B509}"/>
              </a:ext>
            </a:extLst>
          </p:cNvPr>
          <p:cNvCxnSpPr>
            <a:stCxn id="19" idx="1"/>
            <a:endCxn id="15" idx="1"/>
          </p:cNvCxnSpPr>
          <p:nvPr/>
        </p:nvCxnSpPr>
        <p:spPr>
          <a:xfrm rot="10800000" flipH="1" flipV="1">
            <a:off x="1353319" y="5197633"/>
            <a:ext cx="10825" cy="346628"/>
          </a:xfrm>
          <a:prstGeom prst="bentConnector3">
            <a:avLst>
              <a:gd name="adj1" fmla="val -1469062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6FF2B18-3DE2-4446-8800-6BD3CBF77555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5528552" y="4706839"/>
            <a:ext cx="303140" cy="2618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AC3F2C-387B-4293-88FB-4321A166B6C6}"/>
              </a:ext>
            </a:extLst>
          </p:cNvPr>
          <p:cNvSpPr/>
          <p:nvPr/>
        </p:nvSpPr>
        <p:spPr>
          <a:xfrm>
            <a:off x="6617433" y="4989332"/>
            <a:ext cx="219017" cy="4166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31C4D4-228B-4D6A-8BF6-FD35DB76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55" y="611663"/>
            <a:ext cx="2371725" cy="352425"/>
          </a:xfrm>
          <a:prstGeom prst="rect">
            <a:avLst/>
          </a:prstGeom>
        </p:spPr>
      </p:pic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5C036D6-6DB2-40E7-9823-CEE21FC918BC}"/>
              </a:ext>
            </a:extLst>
          </p:cNvPr>
          <p:cNvSpPr/>
          <p:nvPr/>
        </p:nvSpPr>
        <p:spPr>
          <a:xfrm>
            <a:off x="600599" y="1909551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6908D53C-95A8-4F24-BBBD-E187B0B569E7}"/>
              </a:ext>
            </a:extLst>
          </p:cNvPr>
          <p:cNvSpPr/>
          <p:nvPr/>
        </p:nvSpPr>
        <p:spPr>
          <a:xfrm>
            <a:off x="600599" y="4989332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348548E-54DA-46E9-B68D-77E7EB6A391B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1063056" y="1995278"/>
            <a:ext cx="10241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35AC1CB-CE04-4F77-900C-3844FE822CAF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rot="10800000">
            <a:off x="1063056" y="5075059"/>
            <a:ext cx="290265" cy="1225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DA1630-60D1-4B9E-A4D1-F6C31FEA731D}"/>
              </a:ext>
            </a:extLst>
          </p:cNvPr>
          <p:cNvSpPr/>
          <p:nvPr/>
        </p:nvSpPr>
        <p:spPr>
          <a:xfrm>
            <a:off x="6221242" y="2742685"/>
            <a:ext cx="3642718" cy="176875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VBAP-ARKTX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Material Description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Master Text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가져온 것이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VBAP TABLE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(TRANSACTION TABLE) 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가져옴 </a:t>
            </a:r>
            <a:endParaRPr lang="en-US" altLang="ko-KR" sz="10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이는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SALES ORDER</a:t>
            </a:r>
            <a:r>
              <a:rPr lang="ko-KR" altLang="en-US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저장되는 시점의 </a:t>
            </a:r>
            <a:r>
              <a:rPr lang="en-US" altLang="ko-KR" sz="10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</a:t>
            </a:r>
          </a:p>
          <a:p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 Master text table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현재 시점의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가져온다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의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변경된 이유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Biz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적으로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변경되었기 때문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6DBBFB-D272-4A8F-B544-3C89BCF46E31}"/>
              </a:ext>
            </a:extLst>
          </p:cNvPr>
          <p:cNvSpPr/>
          <p:nvPr/>
        </p:nvSpPr>
        <p:spPr>
          <a:xfrm>
            <a:off x="2908757" y="4989332"/>
            <a:ext cx="1331522" cy="416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C94F97C-5DBF-4AA3-A23C-45303528C27E}"/>
              </a:ext>
            </a:extLst>
          </p:cNvPr>
          <p:cNvCxnSpPr>
            <a:cxnSpLocks/>
            <a:stCxn id="7" idx="1"/>
            <a:endCxn id="12" idx="0"/>
          </p:cNvCxnSpPr>
          <p:nvPr/>
        </p:nvCxnSpPr>
        <p:spPr>
          <a:xfrm rot="10800000" flipV="1">
            <a:off x="3574518" y="3627060"/>
            <a:ext cx="2646724" cy="1362271"/>
          </a:xfrm>
          <a:prstGeom prst="bentConnector2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2EFEDC-DC8F-4773-868A-A6B80726BABC}"/>
              </a:ext>
            </a:extLst>
          </p:cNvPr>
          <p:cNvSpPr/>
          <p:nvPr/>
        </p:nvSpPr>
        <p:spPr>
          <a:xfrm>
            <a:off x="8549282" y="3943997"/>
            <a:ext cx="3503798" cy="89376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개발자의 입장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Material Text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두 군데서 가져올 수 있음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01) VBAP = Order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 시점의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02) Material Master Table =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현재 시점의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User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둘 중에 어떤 것을 보고 싶은 지 물어보자 </a:t>
            </a:r>
            <a:endParaRPr lang="en-US" altLang="ko-KR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순서도: 수행의 시작/종료 37">
            <a:extLst>
              <a:ext uri="{FF2B5EF4-FFF2-40B4-BE49-F238E27FC236}">
                <a16:creationId xmlns:a16="http://schemas.microsoft.com/office/drawing/2014/main" id="{AAD77FBB-4988-414D-B96A-D01D9E186F45}"/>
              </a:ext>
            </a:extLst>
          </p:cNvPr>
          <p:cNvSpPr/>
          <p:nvPr/>
        </p:nvSpPr>
        <p:spPr>
          <a:xfrm>
            <a:off x="600599" y="5806813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900BDE8-2FE7-495F-A031-34BEDB7E2596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2096846" y="4349437"/>
            <a:ext cx="509312" cy="2576893"/>
          </a:xfrm>
          <a:prstGeom prst="bentConnector2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7D12E768-CEA5-43FD-A54A-97CDA312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355" y="1071755"/>
            <a:ext cx="23717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H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eader Data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5AF60B7-2FF9-4FAD-B5C7-9FC7C4A19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442014"/>
            <a:ext cx="8486664" cy="45148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900F50-4092-4785-B3FF-400E587234B1}"/>
              </a:ext>
            </a:extLst>
          </p:cNvPr>
          <p:cNvSpPr/>
          <p:nvPr/>
        </p:nvSpPr>
        <p:spPr>
          <a:xfrm>
            <a:off x="3116932" y="2283351"/>
            <a:ext cx="1025164" cy="1717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D16C71-BD06-4F72-ACFF-24CDB6532FFF}"/>
              </a:ext>
            </a:extLst>
          </p:cNvPr>
          <p:cNvSpPr/>
          <p:nvPr/>
        </p:nvSpPr>
        <p:spPr>
          <a:xfrm>
            <a:off x="1171066" y="2284866"/>
            <a:ext cx="1741917" cy="17021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12A7DE-4A22-48E3-950E-3C5C9BDBF9EF}"/>
              </a:ext>
            </a:extLst>
          </p:cNvPr>
          <p:cNvSpPr/>
          <p:nvPr/>
        </p:nvSpPr>
        <p:spPr>
          <a:xfrm>
            <a:off x="1205185" y="3257268"/>
            <a:ext cx="1251411" cy="1717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F742D-A1DD-478A-9074-685625DB3B47}"/>
              </a:ext>
            </a:extLst>
          </p:cNvPr>
          <p:cNvSpPr/>
          <p:nvPr/>
        </p:nvSpPr>
        <p:spPr>
          <a:xfrm>
            <a:off x="2535347" y="3257268"/>
            <a:ext cx="207853" cy="1717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AABA5B-2B4E-43B5-BC56-0A7245A94A09}"/>
              </a:ext>
            </a:extLst>
          </p:cNvPr>
          <p:cNvSpPr/>
          <p:nvPr/>
        </p:nvSpPr>
        <p:spPr>
          <a:xfrm>
            <a:off x="2821951" y="3257268"/>
            <a:ext cx="164479" cy="1702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D3FF0C-5535-41DE-8C1D-D6282E75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55" y="611663"/>
            <a:ext cx="2371725" cy="3476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147BCB-DD68-4454-8AC9-9504FAFA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354" y="1049486"/>
            <a:ext cx="2371725" cy="523875"/>
          </a:xfrm>
          <a:prstGeom prst="rect">
            <a:avLst/>
          </a:prstGeom>
        </p:spPr>
      </p:pic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29A987-1A7D-444A-AFA5-17316943F089}"/>
              </a:ext>
            </a:extLst>
          </p:cNvPr>
          <p:cNvSpPr/>
          <p:nvPr/>
        </p:nvSpPr>
        <p:spPr>
          <a:xfrm>
            <a:off x="637474" y="2281835"/>
            <a:ext cx="462456" cy="171451"/>
          </a:xfrm>
          <a:prstGeom prst="flowChartTerminator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FDA23D50-DA57-46AF-A629-C3D50B718681}"/>
              </a:ext>
            </a:extLst>
          </p:cNvPr>
          <p:cNvSpPr/>
          <p:nvPr/>
        </p:nvSpPr>
        <p:spPr>
          <a:xfrm>
            <a:off x="634158" y="2547235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637474" y="3256034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24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909AF412-76B2-4B7A-A213-2BA5953DAEE7}"/>
              </a:ext>
            </a:extLst>
          </p:cNvPr>
          <p:cNvSpPr/>
          <p:nvPr/>
        </p:nvSpPr>
        <p:spPr>
          <a:xfrm>
            <a:off x="634158" y="3527981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75590482-0ABA-432C-B240-87E240C001FB}"/>
              </a:ext>
            </a:extLst>
          </p:cNvPr>
          <p:cNvSpPr/>
          <p:nvPr/>
        </p:nvSpPr>
        <p:spPr>
          <a:xfrm>
            <a:off x="634158" y="3798414"/>
            <a:ext cx="462456" cy="171451"/>
          </a:xfrm>
          <a:prstGeom prst="flowChartTermina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26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CF0C48B-3417-46D5-A2D5-241C9AB3337A}"/>
              </a:ext>
            </a:extLst>
          </p:cNvPr>
          <p:cNvCxnSpPr>
            <a:cxnSpLocks/>
            <a:stCxn id="16" idx="2"/>
            <a:endCxn id="13" idx="3"/>
          </p:cNvCxnSpPr>
          <p:nvPr/>
        </p:nvCxnSpPr>
        <p:spPr>
          <a:xfrm rot="5400000">
            <a:off x="1775591" y="2750023"/>
            <a:ext cx="184707" cy="1542660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7BD33BA-49F1-4DCF-B059-6086594036D5}"/>
              </a:ext>
            </a:extLst>
          </p:cNvPr>
          <p:cNvCxnSpPr>
            <a:cxnSpLocks/>
            <a:stCxn id="17" idx="2"/>
            <a:endCxn id="14" idx="3"/>
          </p:cNvCxnSpPr>
          <p:nvPr/>
        </p:nvCxnSpPr>
        <p:spPr>
          <a:xfrm rot="5400000">
            <a:off x="1772076" y="2752024"/>
            <a:ext cx="456655" cy="1807577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6D93B5-8801-45D3-AF88-6CBFC84F6546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V="1">
            <a:off x="1096614" y="2369217"/>
            <a:ext cx="3045482" cy="263744"/>
          </a:xfrm>
          <a:prstGeom prst="bentConnector3">
            <a:avLst>
              <a:gd name="adj1" fmla="val 107506"/>
            </a:avLst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811D772-554A-495F-BBD6-DB52A9D1BBF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>
            <a:off x="1099931" y="3341760"/>
            <a:ext cx="105255" cy="1374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B9B9B30-24A8-4EEC-96A4-AD98831F8CC4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1099930" y="2367561"/>
            <a:ext cx="71136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A2CF8E29-C856-493A-8424-3B4D9A614700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6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87E6A-EF77-41B1-9899-2D479A50829E}"/>
              </a:ext>
            </a:extLst>
          </p:cNvPr>
          <p:cNvSpPr txBox="1"/>
          <p:nvPr/>
        </p:nvSpPr>
        <p:spPr>
          <a:xfrm>
            <a:off x="1099930" y="350053"/>
            <a:ext cx="3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echnical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9D0B-EB42-459B-B0CB-25FE3E45986A}"/>
              </a:ext>
            </a:extLst>
          </p:cNvPr>
          <p:cNvSpPr txBox="1"/>
          <p:nvPr/>
        </p:nvSpPr>
        <p:spPr>
          <a:xfrm>
            <a:off x="1063055" y="947615"/>
            <a:ext cx="4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tem Data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633ED-BC7E-4C62-A4BA-078CDA430C64}"/>
              </a:ext>
            </a:extLst>
          </p:cNvPr>
          <p:cNvSpPr/>
          <p:nvPr/>
        </p:nvSpPr>
        <p:spPr>
          <a:xfrm>
            <a:off x="10628699" y="178603"/>
            <a:ext cx="1424381" cy="3429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VA03 | Sales Order</a:t>
            </a:r>
          </a:p>
          <a:p>
            <a:pPr algn="r"/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Order Number | 8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9461384-0DB1-4F9D-9482-AB9A8533E8D6}"/>
              </a:ext>
            </a:extLst>
          </p:cNvPr>
          <p:cNvSpPr/>
          <p:nvPr/>
        </p:nvSpPr>
        <p:spPr>
          <a:xfrm>
            <a:off x="595723" y="2378877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6BF643-19E2-4F91-B681-9612A34B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353" y="1316947"/>
            <a:ext cx="2371725" cy="509588"/>
          </a:xfrm>
          <a:prstGeom prst="rect">
            <a:avLst/>
          </a:prstGeom>
        </p:spPr>
      </p:pic>
      <p:pic>
        <p:nvPicPr>
          <p:cNvPr id="22" name="그림 2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D1462A6-95A8-4629-9764-6DB4319CC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95548"/>
            <a:ext cx="8486664" cy="451483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8E4D8C-ED0D-4DE2-A5B3-C664FBAC94BD}"/>
              </a:ext>
            </a:extLst>
          </p:cNvPr>
          <p:cNvSpPr/>
          <p:nvPr/>
        </p:nvSpPr>
        <p:spPr>
          <a:xfrm>
            <a:off x="1186901" y="2378876"/>
            <a:ext cx="3449393" cy="1714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9E658C-E358-4F57-BC16-307900B4B1AD}"/>
              </a:ext>
            </a:extLst>
          </p:cNvPr>
          <p:cNvSpPr/>
          <p:nvPr/>
        </p:nvSpPr>
        <p:spPr>
          <a:xfrm>
            <a:off x="2470151" y="3271894"/>
            <a:ext cx="1108869" cy="1642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2CD13D-A17E-4F2D-A97C-4135C8947E42}"/>
              </a:ext>
            </a:extLst>
          </p:cNvPr>
          <p:cNvSpPr/>
          <p:nvPr/>
        </p:nvSpPr>
        <p:spPr>
          <a:xfrm>
            <a:off x="3607596" y="3271893"/>
            <a:ext cx="185735" cy="1714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C81AF0-914C-4734-B9AF-BA08869E400B}"/>
              </a:ext>
            </a:extLst>
          </p:cNvPr>
          <p:cNvSpPr/>
          <p:nvPr/>
        </p:nvSpPr>
        <p:spPr>
          <a:xfrm>
            <a:off x="2470151" y="4181588"/>
            <a:ext cx="1162057" cy="1593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B4DFE5-02E1-4482-B046-4D703D07E0E1}"/>
              </a:ext>
            </a:extLst>
          </p:cNvPr>
          <p:cNvSpPr/>
          <p:nvPr/>
        </p:nvSpPr>
        <p:spPr>
          <a:xfrm>
            <a:off x="3700464" y="4184042"/>
            <a:ext cx="328612" cy="1593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7E2F978C-8631-4364-B955-EF283B69583D}"/>
              </a:ext>
            </a:extLst>
          </p:cNvPr>
          <p:cNvSpPr/>
          <p:nvPr/>
        </p:nvSpPr>
        <p:spPr>
          <a:xfrm>
            <a:off x="595723" y="3271893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B83058EB-DE21-4405-903E-B8BCB1C730CF}"/>
              </a:ext>
            </a:extLst>
          </p:cNvPr>
          <p:cNvSpPr/>
          <p:nvPr/>
        </p:nvSpPr>
        <p:spPr>
          <a:xfrm>
            <a:off x="595723" y="3526532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F4D30E9-6ED3-4104-80FB-35A63C7E43D9}"/>
              </a:ext>
            </a:extLst>
          </p:cNvPr>
          <p:cNvCxnSpPr>
            <a:cxnSpLocks/>
            <a:stCxn id="27" idx="2"/>
            <a:endCxn id="41" idx="3"/>
          </p:cNvCxnSpPr>
          <p:nvPr/>
        </p:nvCxnSpPr>
        <p:spPr>
          <a:xfrm rot="5400000">
            <a:off x="2294865" y="2206659"/>
            <a:ext cx="168914" cy="2642285"/>
          </a:xfrm>
          <a:prstGeom prst="bentConnector2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순서도: 수행의 시작/종료 47">
            <a:extLst>
              <a:ext uri="{FF2B5EF4-FFF2-40B4-BE49-F238E27FC236}">
                <a16:creationId xmlns:a16="http://schemas.microsoft.com/office/drawing/2014/main" id="{E43AA73F-E389-4838-A951-A7D02ED27C5F}"/>
              </a:ext>
            </a:extLst>
          </p:cNvPr>
          <p:cNvSpPr/>
          <p:nvPr/>
        </p:nvSpPr>
        <p:spPr>
          <a:xfrm>
            <a:off x="595723" y="4431385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A49D9633-161C-4CFC-B22E-F5DC6B597A91}"/>
              </a:ext>
            </a:extLst>
          </p:cNvPr>
          <p:cNvCxnSpPr>
            <a:cxnSpLocks/>
            <a:stCxn id="37" idx="2"/>
            <a:endCxn id="48" idx="3"/>
          </p:cNvCxnSpPr>
          <p:nvPr/>
        </p:nvCxnSpPr>
        <p:spPr>
          <a:xfrm rot="5400000">
            <a:off x="2374626" y="3026966"/>
            <a:ext cx="173699" cy="2806591"/>
          </a:xfrm>
          <a:prstGeom prst="bentConnector2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ECBD8EDD-A105-4E26-863F-8D2DAC1A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352" y="654905"/>
            <a:ext cx="2371725" cy="17621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E67213D-BB78-468E-98D2-5F9DE68C1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52" y="985926"/>
            <a:ext cx="2371725" cy="176213"/>
          </a:xfrm>
          <a:prstGeom prst="rect">
            <a:avLst/>
          </a:prstGeom>
        </p:spPr>
      </p:pic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196C0D3-655E-474B-BC5F-53114D412856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rot="10800000" flipV="1">
            <a:off x="1058179" y="3354033"/>
            <a:ext cx="1411972" cy="358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3FE3D48-0BF3-40DF-AAD3-6B9014B609BC}"/>
              </a:ext>
            </a:extLst>
          </p:cNvPr>
          <p:cNvCxnSpPr>
            <a:cxnSpLocks/>
            <a:stCxn id="24" idx="1"/>
            <a:endCxn id="10" idx="3"/>
          </p:cNvCxnSpPr>
          <p:nvPr/>
        </p:nvCxnSpPr>
        <p:spPr>
          <a:xfrm rot="10800000" flipV="1">
            <a:off x="1058179" y="2464601"/>
            <a:ext cx="128722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4">
            <a:extLst>
              <a:ext uri="{FF2B5EF4-FFF2-40B4-BE49-F238E27FC236}">
                <a16:creationId xmlns:a16="http://schemas.microsoft.com/office/drawing/2014/main" id="{4B2C8912-AEC8-4D64-B3C8-0A8980A465E2}"/>
              </a:ext>
            </a:extLst>
          </p:cNvPr>
          <p:cNvCxnSpPr>
            <a:cxnSpLocks/>
          </p:cNvCxnSpPr>
          <p:nvPr/>
        </p:nvCxnSpPr>
        <p:spPr>
          <a:xfrm>
            <a:off x="1126434" y="901149"/>
            <a:ext cx="3445566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A5FA0-97FE-40DF-879B-B93DAB9E0F0E}"/>
              </a:ext>
            </a:extLst>
          </p:cNvPr>
          <p:cNvSpPr/>
          <p:nvPr/>
        </p:nvSpPr>
        <p:spPr>
          <a:xfrm>
            <a:off x="3344950" y="3846271"/>
            <a:ext cx="1534927" cy="26312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Quantity * Net price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2493B0-2543-4243-87A0-CF1B67243A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0"/>
          <a:stretch/>
        </p:blipFill>
        <p:spPr>
          <a:xfrm>
            <a:off x="7843753" y="2041833"/>
            <a:ext cx="4209324" cy="34894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808390-01AC-4C65-ADF1-09851D77992C}"/>
              </a:ext>
            </a:extLst>
          </p:cNvPr>
          <p:cNvSpPr/>
          <p:nvPr/>
        </p:nvSpPr>
        <p:spPr>
          <a:xfrm>
            <a:off x="9100324" y="4168296"/>
            <a:ext cx="847718" cy="1304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5B4A6FC0-C4B3-446D-903F-8E9094CFD90A}"/>
              </a:ext>
            </a:extLst>
          </p:cNvPr>
          <p:cNvSpPr/>
          <p:nvPr/>
        </p:nvSpPr>
        <p:spPr>
          <a:xfrm>
            <a:off x="7225896" y="4168296"/>
            <a:ext cx="462456" cy="171451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DF16E08-1EEB-4B9B-A69B-782A00BFFB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88352" y="4231037"/>
            <a:ext cx="1411972" cy="247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7D9740-C6D5-45B8-9CA5-F579F82AD03A}"/>
              </a:ext>
            </a:extLst>
          </p:cNvPr>
          <p:cNvCxnSpPr>
            <a:cxnSpLocks/>
            <a:stCxn id="3" idx="1"/>
            <a:endCxn id="35" idx="0"/>
          </p:cNvCxnSpPr>
          <p:nvPr/>
        </p:nvCxnSpPr>
        <p:spPr>
          <a:xfrm rot="10800000" flipV="1">
            <a:off x="3051180" y="3977834"/>
            <a:ext cx="293770" cy="203753"/>
          </a:xfrm>
          <a:prstGeom prst="bentConnector2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59602A-3F94-485B-8137-80898B199CE1}"/>
              </a:ext>
            </a:extLst>
          </p:cNvPr>
          <p:cNvSpPr/>
          <p:nvPr/>
        </p:nvSpPr>
        <p:spPr>
          <a:xfrm>
            <a:off x="4996044" y="1716700"/>
            <a:ext cx="2847709" cy="26242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에서 조회 시 마다 가져와야 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3D796-DAC1-49AD-AB59-607F14BBB7E0}"/>
              </a:ext>
            </a:extLst>
          </p:cNvPr>
          <p:cNvSpPr/>
          <p:nvPr/>
        </p:nvSpPr>
        <p:spPr>
          <a:xfrm>
            <a:off x="4704548" y="2377084"/>
            <a:ext cx="1354940" cy="1714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850923D-9644-4DCB-BCDB-AF7FEFF4027C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H="1" flipV="1">
            <a:off x="4996044" y="1847912"/>
            <a:ext cx="385974" cy="529172"/>
          </a:xfrm>
          <a:prstGeom prst="bentConnector4">
            <a:avLst>
              <a:gd name="adj1" fmla="val -59227"/>
              <a:gd name="adj2" fmla="val 62398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F226D-A792-4F71-BD30-0EC435998F0B}"/>
              </a:ext>
            </a:extLst>
          </p:cNvPr>
          <p:cNvSpPr/>
          <p:nvPr/>
        </p:nvSpPr>
        <p:spPr>
          <a:xfrm>
            <a:off x="5870623" y="3189839"/>
            <a:ext cx="2196662" cy="26242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Unit of Measure</a:t>
            </a:r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9041A1-2D38-4B98-868A-DDA596FE42FF}"/>
              </a:ext>
            </a:extLst>
          </p:cNvPr>
          <p:cNvSpPr/>
          <p:nvPr/>
        </p:nvSpPr>
        <p:spPr>
          <a:xfrm>
            <a:off x="4301021" y="3248129"/>
            <a:ext cx="1465440" cy="1880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89E9164-03F6-40B0-93EB-BC31F7B882D4}"/>
              </a:ext>
            </a:extLst>
          </p:cNvPr>
          <p:cNvCxnSpPr>
            <a:cxnSpLocks/>
            <a:stCxn id="5" idx="0"/>
            <a:endCxn id="14" idx="0"/>
          </p:cNvCxnSpPr>
          <p:nvPr/>
        </p:nvCxnSpPr>
        <p:spPr>
          <a:xfrm rot="16200000" flipH="1" flipV="1">
            <a:off x="5972203" y="2251377"/>
            <a:ext cx="58290" cy="1935213"/>
          </a:xfrm>
          <a:prstGeom prst="bentConnector3">
            <a:avLst>
              <a:gd name="adj1" fmla="val -202850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BAEE77-853F-421B-BF5A-F00498D304B4}"/>
              </a:ext>
            </a:extLst>
          </p:cNvPr>
          <p:cNvSpPr/>
          <p:nvPr/>
        </p:nvSpPr>
        <p:spPr>
          <a:xfrm>
            <a:off x="10286185" y="4168295"/>
            <a:ext cx="712891" cy="1304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4CEB4C-6633-4D8F-85AD-D7D7F773F63A}"/>
              </a:ext>
            </a:extLst>
          </p:cNvPr>
          <p:cNvSpPr/>
          <p:nvPr/>
        </p:nvSpPr>
        <p:spPr>
          <a:xfrm>
            <a:off x="10539906" y="3612259"/>
            <a:ext cx="1534927" cy="26312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 Quantity * Net price</a:t>
            </a:r>
            <a:endParaRPr lang="ko-KR" altLang="en-US" sz="1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C4E9958-14A6-46B4-979C-3F1DDCE1A7ED}"/>
              </a:ext>
            </a:extLst>
          </p:cNvPr>
          <p:cNvCxnSpPr>
            <a:cxnSpLocks/>
            <a:stCxn id="44" idx="1"/>
            <a:endCxn id="18" idx="0"/>
          </p:cNvCxnSpPr>
          <p:nvPr/>
        </p:nvCxnSpPr>
        <p:spPr>
          <a:xfrm rot="10800000" flipH="1" flipV="1">
            <a:off x="10539905" y="3743823"/>
            <a:ext cx="102725" cy="424472"/>
          </a:xfrm>
          <a:prstGeom prst="bentConnector4">
            <a:avLst>
              <a:gd name="adj1" fmla="val -222536"/>
              <a:gd name="adj2" fmla="val 65497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FD2B12-2110-4821-A7CC-52510B639509}"/>
              </a:ext>
            </a:extLst>
          </p:cNvPr>
          <p:cNvSpPr/>
          <p:nvPr/>
        </p:nvSpPr>
        <p:spPr>
          <a:xfrm>
            <a:off x="9100324" y="4261273"/>
            <a:ext cx="1180371" cy="1304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EEC0297-485B-48B9-9B66-493053CFA5DC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5400000" flipH="1">
            <a:off x="7860009" y="2561208"/>
            <a:ext cx="939445" cy="2721556"/>
          </a:xfrm>
          <a:prstGeom prst="bentConnector3">
            <a:avLst>
              <a:gd name="adj1" fmla="val -24334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364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1666</Words>
  <Application>Microsoft Office PowerPoint</Application>
  <PresentationFormat>와이드스크린</PresentationFormat>
  <Paragraphs>377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Wingdings</vt:lpstr>
      <vt:lpstr>KoPub돋움체 Bold</vt:lpstr>
      <vt:lpstr>맑은 고딕</vt:lpstr>
      <vt:lpstr>Arial</vt:lpstr>
      <vt:lpstr>Symbol</vt:lpstr>
      <vt:lpstr>KoPub돋움체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138</cp:revision>
  <dcterms:created xsi:type="dcterms:W3CDTF">2020-09-07T14:27:09Z</dcterms:created>
  <dcterms:modified xsi:type="dcterms:W3CDTF">2020-09-14T07:16:59Z</dcterms:modified>
</cp:coreProperties>
</file>